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8" r:id="rId6"/>
    <p:sldId id="259" r:id="rId7"/>
    <p:sldId id="260" r:id="rId8"/>
    <p:sldId id="262" r:id="rId9"/>
    <p:sldId id="263" r:id="rId10"/>
    <p:sldId id="264" r:id="rId11"/>
    <p:sldId id="268" r:id="rId12"/>
    <p:sldId id="265" r:id="rId13"/>
    <p:sldId id="266" r:id="rId14"/>
    <p:sldId id="271" r:id="rId15"/>
    <p:sldId id="270"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C2430D-9817-C9DB-A9C4-E9EC79FFE7A7}" name="Brigitte Gerstl" initials="BG" userId="S::z3089399@ad.unsw.edu.au::971e30db-7677-460b-a0d8-363f09c1f17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578DE-6787-8AD5-510A-1F35038B5345}" v="4" dt="2024-09-03T00:17:03.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p:restoredTop sz="86395"/>
  </p:normalViewPr>
  <p:slideViewPr>
    <p:cSldViewPr snapToGrid="0" snapToObjects="1">
      <p:cViewPr>
        <p:scale>
          <a:sx n="75" d="100"/>
          <a:sy n="75" d="100"/>
        </p:scale>
        <p:origin x="966" y="8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Henness" userId="S::z3539352@ad.unsw.edu.au::1dc458b3-0d2d-42e0-8de5-0e3097e1d432" providerId="AD" clId="Web-{1DB578DE-6787-8AD5-510A-1F35038B5345}"/>
    <pc:docChg chg="modSld">
      <pc:chgData name="Liz Henness" userId="S::z3539352@ad.unsw.edu.au::1dc458b3-0d2d-42e0-8de5-0e3097e1d432" providerId="AD" clId="Web-{1DB578DE-6787-8AD5-510A-1F35038B5345}" dt="2024-09-03T00:17:03.884" v="3" actId="20577"/>
      <pc:docMkLst>
        <pc:docMk/>
      </pc:docMkLst>
      <pc:sldChg chg="modSp">
        <pc:chgData name="Liz Henness" userId="S::z3539352@ad.unsw.edu.au::1dc458b3-0d2d-42e0-8de5-0e3097e1d432" providerId="AD" clId="Web-{1DB578DE-6787-8AD5-510A-1F35038B5345}" dt="2024-09-03T00:17:03.884" v="3" actId="20577"/>
        <pc:sldMkLst>
          <pc:docMk/>
          <pc:sldMk cId="2404700780" sldId="262"/>
        </pc:sldMkLst>
        <pc:spChg chg="mod">
          <ac:chgData name="Liz Henness" userId="S::z3539352@ad.unsw.edu.au::1dc458b3-0d2d-42e0-8de5-0e3097e1d432" providerId="AD" clId="Web-{1DB578DE-6787-8AD5-510A-1F35038B5345}" dt="2024-09-03T00:17:03.884" v="3" actId="20577"/>
          <ac:spMkLst>
            <pc:docMk/>
            <pc:sldMk cId="2404700780" sldId="262"/>
            <ac:spMk id="3" creationId="{86902F44-5C11-0C99-4D00-98AD5B73D41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5B8-7A54-1D44-9638-698A391E4072}"/>
              </a:ext>
            </a:extLst>
          </p:cNvPr>
          <p:cNvSpPr>
            <a:spLocks noGrp="1"/>
          </p:cNvSpPr>
          <p:nvPr>
            <p:ph type="ctrTitle"/>
          </p:nvPr>
        </p:nvSpPr>
        <p:spPr>
          <a:xfrm>
            <a:off x="838199" y="1368333"/>
            <a:ext cx="9143999" cy="999729"/>
          </a:xfrm>
          <a:prstGeom prst="rect">
            <a:avLst/>
          </a:prstGeom>
        </p:spPr>
        <p:txBody>
          <a:bodyPr anchor="t" anchorCtr="0">
            <a:normAutofit/>
          </a:bodyPr>
          <a:lstStyle>
            <a:lvl1pPr algn="l">
              <a:defRPr sz="4000" baseline="0"/>
            </a:lvl1pPr>
          </a:lstStyle>
          <a:p>
            <a:r>
              <a:rPr lang="en-GB"/>
              <a:t>Click to edit Master title style</a:t>
            </a:r>
            <a:endParaRPr lang="en-US" dirty="0"/>
          </a:p>
        </p:txBody>
      </p:sp>
      <p:sp>
        <p:nvSpPr>
          <p:cNvPr id="8" name="Subtitle 2">
            <a:extLst>
              <a:ext uri="{FF2B5EF4-FFF2-40B4-BE49-F238E27FC236}">
                <a16:creationId xmlns:a16="http://schemas.microsoft.com/office/drawing/2014/main" id="{6C0FFA2D-0AFB-B14A-AA72-D677FA25492B}"/>
              </a:ext>
            </a:extLst>
          </p:cNvPr>
          <p:cNvSpPr>
            <a:spLocks noGrp="1"/>
          </p:cNvSpPr>
          <p:nvPr>
            <p:ph type="subTitle" idx="1"/>
          </p:nvPr>
        </p:nvSpPr>
        <p:spPr>
          <a:xfrm>
            <a:off x="838200" y="2493349"/>
            <a:ext cx="9144000" cy="2717748"/>
          </a:xfrm>
          <a:prstGeom prst="rect">
            <a:avLst/>
          </a:prstGeom>
        </p:spPr>
        <p:txBody>
          <a:bodyPr/>
          <a:lstStyle>
            <a:lvl1pPr marL="0" indent="0" algn="l">
              <a:buNone/>
              <a:defRPr sz="2500" baseline="0">
                <a:solidFill>
                  <a:schemeClr val="bg1"/>
                </a:solidFill>
                <a:latin typeface="+mn-lt"/>
              </a:defRPr>
            </a:lvl1pPr>
            <a:lvl2pPr marL="457200" indent="0" algn="l">
              <a:buNone/>
              <a:defRPr sz="2000"/>
            </a:lvl2pPr>
            <a:lvl3pPr marL="914400" indent="0" algn="l">
              <a:buFontTx/>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Slide Number Placeholder 5">
            <a:extLst>
              <a:ext uri="{FF2B5EF4-FFF2-40B4-BE49-F238E27FC236}">
                <a16:creationId xmlns:a16="http://schemas.microsoft.com/office/drawing/2014/main" id="{823EF894-72BC-EA4B-8850-34411A7F5342}"/>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smtClean="0"/>
              <a:pPr algn="r"/>
              <a:t>‹#›</a:t>
            </a:fld>
            <a:endParaRPr lang="en-US" dirty="0"/>
          </a:p>
        </p:txBody>
      </p:sp>
    </p:spTree>
    <p:extLst>
      <p:ext uri="{BB962C8B-B14F-4D97-AF65-F5344CB8AC3E}">
        <p14:creationId xmlns:p14="http://schemas.microsoft.com/office/powerpoint/2010/main" val="205981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7A21C-82F0-914F-A88E-B7217867CE6C}"/>
              </a:ext>
            </a:extLst>
          </p:cNvPr>
          <p:cNvSpPr>
            <a:spLocks noGrp="1"/>
          </p:cNvSpPr>
          <p:nvPr>
            <p:ph sz="half" idx="1"/>
          </p:nvPr>
        </p:nvSpPr>
        <p:spPr>
          <a:xfrm>
            <a:off x="838200" y="1825625"/>
            <a:ext cx="5181600" cy="3936078"/>
          </a:xfrm>
          <a:prstGeom prst="rect">
            <a:avLst/>
          </a:prstGeom>
        </p:spPr>
        <p:txBody>
          <a:bodyPr/>
          <a:lstStyle>
            <a:lvl1pPr marL="0" indent="0">
              <a:buNone/>
              <a:defRPr sz="2400"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useBgFill="1">
        <p:nvSpPr>
          <p:cNvPr id="4" name="Content Placeholder 3">
            <a:extLst>
              <a:ext uri="{FF2B5EF4-FFF2-40B4-BE49-F238E27FC236}">
                <a16:creationId xmlns:a16="http://schemas.microsoft.com/office/drawing/2014/main" id="{0171ECBA-7201-B946-81E5-B29BB53478C0}"/>
              </a:ext>
            </a:extLst>
          </p:cNvPr>
          <p:cNvSpPr>
            <a:spLocks noGrp="1"/>
          </p:cNvSpPr>
          <p:nvPr>
            <p:ph sz="half" idx="2"/>
          </p:nvPr>
        </p:nvSpPr>
        <p:spPr>
          <a:xfrm>
            <a:off x="6172200" y="1825625"/>
            <a:ext cx="5181600" cy="3936078"/>
          </a:xfrm>
          <a:prstGeom prst="rect">
            <a:avLst/>
          </a:prstGeom>
        </p:spPr>
        <p:txBody>
          <a:bodyPr/>
          <a:lstStyle>
            <a:lvl1pPr marL="0" indent="0">
              <a:buNone/>
              <a:defRPr sz="2400"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1">
            <a:extLst>
              <a:ext uri="{FF2B5EF4-FFF2-40B4-BE49-F238E27FC236}">
                <a16:creationId xmlns:a16="http://schemas.microsoft.com/office/drawing/2014/main" id="{DC43E1FA-CDD1-6644-95B7-44EEF3B394EF}"/>
              </a:ext>
            </a:extLst>
          </p:cNvPr>
          <p:cNvSpPr>
            <a:spLocks noGrp="1"/>
          </p:cNvSpPr>
          <p:nvPr>
            <p:ph type="title"/>
          </p:nvPr>
        </p:nvSpPr>
        <p:spPr>
          <a:xfrm>
            <a:off x="838200" y="609600"/>
            <a:ext cx="10515600" cy="1081088"/>
          </a:xfrm>
          <a:prstGeom prst="rect">
            <a:avLst/>
          </a:prstGeom>
        </p:spPr>
        <p:txBody>
          <a:bodyPr anchor="t" anchorCtr="0">
            <a:normAutofit/>
          </a:bodyPr>
          <a:lstStyle>
            <a:lvl1pPr>
              <a:defRPr sz="3000" baseline="0"/>
            </a:lvl1pPr>
          </a:lstStyle>
          <a:p>
            <a:r>
              <a:rPr lang="en-GB"/>
              <a:t>Click to edit Master title style</a:t>
            </a:r>
            <a:endParaRPr lang="en-US" dirty="0"/>
          </a:p>
        </p:txBody>
      </p:sp>
      <p:sp>
        <p:nvSpPr>
          <p:cNvPr id="6" name="Slide Number Placeholder 5">
            <a:extLst>
              <a:ext uri="{FF2B5EF4-FFF2-40B4-BE49-F238E27FC236}">
                <a16:creationId xmlns:a16="http://schemas.microsoft.com/office/drawing/2014/main" id="{5C196178-69F5-1940-B0C2-8E80D5D84DF9}"/>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baseline="0" smtClean="0">
                <a:solidFill>
                  <a:schemeClr val="tx1"/>
                </a:solidFill>
              </a:rPr>
              <a:pPr algn="r"/>
              <a:t>‹#›</a:t>
            </a:fld>
            <a:endParaRPr lang="en-US" baseline="0" dirty="0">
              <a:solidFill>
                <a:schemeClr val="tx1"/>
              </a:solidFill>
            </a:endParaRPr>
          </a:p>
        </p:txBody>
      </p:sp>
    </p:spTree>
    <p:extLst>
      <p:ext uri="{BB962C8B-B14F-4D97-AF65-F5344CB8AC3E}">
        <p14:creationId xmlns:p14="http://schemas.microsoft.com/office/powerpoint/2010/main" val="405399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9D1A-5570-474A-A2A3-B4B2EE62D163}"/>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dirty="0"/>
          </a:p>
        </p:txBody>
      </p:sp>
      <p:sp>
        <p:nvSpPr>
          <p:cNvPr id="12" name="Content Placeholder 2">
            <a:extLst>
              <a:ext uri="{FF2B5EF4-FFF2-40B4-BE49-F238E27FC236}">
                <a16:creationId xmlns:a16="http://schemas.microsoft.com/office/drawing/2014/main" id="{046C7451-E130-2C48-B27D-10398D2E4948}"/>
              </a:ext>
            </a:extLst>
          </p:cNvPr>
          <p:cNvSpPr>
            <a:spLocks noGrp="1"/>
          </p:cNvSpPr>
          <p:nvPr>
            <p:ph sz="half" idx="13"/>
          </p:nvPr>
        </p:nvSpPr>
        <p:spPr>
          <a:xfrm>
            <a:off x="838200" y="2358945"/>
            <a:ext cx="5181600" cy="3394156"/>
          </a:xfrm>
          <a:prstGeom prst="rect">
            <a:avLst/>
          </a:prstGeom>
        </p:spPr>
        <p:txBody>
          <a:bodyPr/>
          <a:lstStyle>
            <a:lvl1pPr marL="0" indent="0">
              <a:buNone/>
              <a:defRPr sz="2400"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useBgFill="1">
        <p:nvSpPr>
          <p:cNvPr id="13" name="Content Placeholder 3">
            <a:extLst>
              <a:ext uri="{FF2B5EF4-FFF2-40B4-BE49-F238E27FC236}">
                <a16:creationId xmlns:a16="http://schemas.microsoft.com/office/drawing/2014/main" id="{9D6825AD-BA51-0844-93FD-0B31E07D8B20}"/>
              </a:ext>
            </a:extLst>
          </p:cNvPr>
          <p:cNvSpPr>
            <a:spLocks noGrp="1"/>
          </p:cNvSpPr>
          <p:nvPr>
            <p:ph sz="half" idx="2"/>
          </p:nvPr>
        </p:nvSpPr>
        <p:spPr>
          <a:xfrm>
            <a:off x="6172200" y="2358945"/>
            <a:ext cx="5181600" cy="3394156"/>
          </a:xfrm>
          <a:prstGeom prst="rect">
            <a:avLst/>
          </a:prstGeom>
        </p:spPr>
        <p:txBody>
          <a:bodyPr/>
          <a:lstStyle>
            <a:lvl1pPr marL="0" indent="0">
              <a:buNone/>
              <a:defRPr sz="2400"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2">
            <a:extLst>
              <a:ext uri="{FF2B5EF4-FFF2-40B4-BE49-F238E27FC236}">
                <a16:creationId xmlns:a16="http://schemas.microsoft.com/office/drawing/2014/main" id="{4C423340-CF78-534B-B447-6C062BF6A93A}"/>
              </a:ext>
            </a:extLst>
          </p:cNvPr>
          <p:cNvSpPr>
            <a:spLocks noGrp="1"/>
          </p:cNvSpPr>
          <p:nvPr>
            <p:ph type="body" idx="14"/>
          </p:nvPr>
        </p:nvSpPr>
        <p:spPr>
          <a:xfrm>
            <a:off x="839788" y="1817022"/>
            <a:ext cx="5180012" cy="41558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Text Placeholder 2">
            <a:extLst>
              <a:ext uri="{FF2B5EF4-FFF2-40B4-BE49-F238E27FC236}">
                <a16:creationId xmlns:a16="http://schemas.microsoft.com/office/drawing/2014/main" id="{A2CF8F78-1F52-FC46-9617-D41D8079F6EC}"/>
              </a:ext>
            </a:extLst>
          </p:cNvPr>
          <p:cNvSpPr>
            <a:spLocks noGrp="1"/>
          </p:cNvSpPr>
          <p:nvPr>
            <p:ph type="body" idx="15"/>
          </p:nvPr>
        </p:nvSpPr>
        <p:spPr>
          <a:xfrm>
            <a:off x="6168872" y="1817022"/>
            <a:ext cx="5180012" cy="41558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Slide Number Placeholder 5">
            <a:extLst>
              <a:ext uri="{FF2B5EF4-FFF2-40B4-BE49-F238E27FC236}">
                <a16:creationId xmlns:a16="http://schemas.microsoft.com/office/drawing/2014/main" id="{9C793C61-6B2A-A84B-95CA-F41A48E571C1}"/>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baseline="0" smtClean="0">
                <a:solidFill>
                  <a:schemeClr val="tx1"/>
                </a:solidFill>
              </a:rPr>
              <a:pPr algn="r"/>
              <a:t>‹#›</a:t>
            </a:fld>
            <a:endParaRPr lang="en-US" baseline="0" dirty="0">
              <a:solidFill>
                <a:schemeClr val="tx1"/>
              </a:solidFill>
            </a:endParaRPr>
          </a:p>
        </p:txBody>
      </p:sp>
    </p:spTree>
    <p:extLst>
      <p:ext uri="{BB962C8B-B14F-4D97-AF65-F5344CB8AC3E}">
        <p14:creationId xmlns:p14="http://schemas.microsoft.com/office/powerpoint/2010/main" val="325036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AED703-717C-7F48-8DBF-DD0785F485B9}"/>
              </a:ext>
            </a:extLst>
          </p:cNvPr>
          <p:cNvSpPr>
            <a:spLocks noGrp="1"/>
          </p:cNvSpPr>
          <p:nvPr>
            <p:ph type="title"/>
          </p:nvPr>
        </p:nvSpPr>
        <p:spPr>
          <a:xfrm>
            <a:off x="838200" y="609600"/>
            <a:ext cx="10515600" cy="1081088"/>
          </a:xfrm>
          <a:prstGeom prst="rect">
            <a:avLst/>
          </a:prstGeom>
        </p:spPr>
        <p:txBody>
          <a:bodyPr anchor="t" anchorCtr="0">
            <a:normAutofit/>
          </a:bodyPr>
          <a:lstStyle>
            <a:lvl1pPr>
              <a:defRPr sz="3000" baseline="0"/>
            </a:lvl1pPr>
          </a:lstStyle>
          <a:p>
            <a:r>
              <a:rPr lang="en-GB"/>
              <a:t>Click to edit Master title style</a:t>
            </a:r>
            <a:endParaRPr lang="en-US" dirty="0"/>
          </a:p>
        </p:txBody>
      </p:sp>
      <p:sp>
        <p:nvSpPr>
          <p:cNvPr id="4" name="Slide Number Placeholder 5">
            <a:extLst>
              <a:ext uri="{FF2B5EF4-FFF2-40B4-BE49-F238E27FC236}">
                <a16:creationId xmlns:a16="http://schemas.microsoft.com/office/drawing/2014/main" id="{822D0688-48A5-0748-B6BE-ECC31B0FDBF5}"/>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baseline="0" smtClean="0">
                <a:solidFill>
                  <a:schemeClr val="tx1"/>
                </a:solidFill>
              </a:rPr>
              <a:pPr algn="r"/>
              <a:t>‹#›</a:t>
            </a:fld>
            <a:endParaRPr lang="en-US" baseline="0" dirty="0">
              <a:solidFill>
                <a:schemeClr val="tx1"/>
              </a:solidFill>
            </a:endParaRPr>
          </a:p>
        </p:txBody>
      </p:sp>
    </p:spTree>
    <p:extLst>
      <p:ext uri="{BB962C8B-B14F-4D97-AF65-F5344CB8AC3E}">
        <p14:creationId xmlns:p14="http://schemas.microsoft.com/office/powerpoint/2010/main" val="41982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DE0C93B-5873-6B44-9B91-D23814692BF3}"/>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baseline="0" smtClean="0">
                <a:solidFill>
                  <a:schemeClr val="tx1"/>
                </a:solidFill>
              </a:rPr>
              <a:pPr algn="r"/>
              <a:t>‹#›</a:t>
            </a:fld>
            <a:endParaRPr lang="en-US" baseline="0" dirty="0">
              <a:solidFill>
                <a:schemeClr val="tx1"/>
              </a:solidFill>
            </a:endParaRPr>
          </a:p>
        </p:txBody>
      </p:sp>
    </p:spTree>
    <p:extLst>
      <p:ext uri="{BB962C8B-B14F-4D97-AF65-F5344CB8AC3E}">
        <p14:creationId xmlns:p14="http://schemas.microsoft.com/office/powerpoint/2010/main" val="495735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24F3AE-F3DC-C24A-B736-868B8736CE73}"/>
              </a:ext>
            </a:extLst>
          </p:cNvPr>
          <p:cNvSpPr>
            <a:spLocks noGrp="1"/>
          </p:cNvSpPr>
          <p:nvPr>
            <p:ph type="title"/>
          </p:nvPr>
        </p:nvSpPr>
        <p:spPr>
          <a:xfrm>
            <a:off x="838200" y="609600"/>
            <a:ext cx="10517188" cy="960438"/>
          </a:xfrm>
          <a:prstGeom prst="rect">
            <a:avLst/>
          </a:prstGeom>
        </p:spPr>
        <p:txBody>
          <a:bodyPr anchor="t" anchorCtr="0">
            <a:normAutofit/>
          </a:bodyPr>
          <a:lstStyle>
            <a:lvl1pPr>
              <a:defRPr sz="3000" baseline="0"/>
            </a:lvl1pPr>
          </a:lstStyle>
          <a:p>
            <a:r>
              <a:rPr lang="en-GB"/>
              <a:t>Click to edit Master title style</a:t>
            </a:r>
            <a:endParaRPr lang="en-US" dirty="0"/>
          </a:p>
        </p:txBody>
      </p:sp>
      <p:sp>
        <p:nvSpPr>
          <p:cNvPr id="10" name="Picture Placeholder 2">
            <a:extLst>
              <a:ext uri="{FF2B5EF4-FFF2-40B4-BE49-F238E27FC236}">
                <a16:creationId xmlns:a16="http://schemas.microsoft.com/office/drawing/2014/main" id="{A7D6125D-E03C-3846-8D3C-AF7AD5B6D7AD}"/>
              </a:ext>
            </a:extLst>
          </p:cNvPr>
          <p:cNvSpPr>
            <a:spLocks noGrp="1"/>
          </p:cNvSpPr>
          <p:nvPr>
            <p:ph type="pic" idx="1"/>
          </p:nvPr>
        </p:nvSpPr>
        <p:spPr>
          <a:xfrm>
            <a:off x="5183188" y="1817022"/>
            <a:ext cx="6172200" cy="39360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Slide Number Placeholder 5">
            <a:extLst>
              <a:ext uri="{FF2B5EF4-FFF2-40B4-BE49-F238E27FC236}">
                <a16:creationId xmlns:a16="http://schemas.microsoft.com/office/drawing/2014/main" id="{8079EC70-AA73-4D44-BA13-A08E26B30EE9}"/>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baseline="0" smtClean="0">
                <a:solidFill>
                  <a:schemeClr val="tx1"/>
                </a:solidFill>
              </a:rPr>
              <a:pPr algn="r"/>
              <a:t>‹#›</a:t>
            </a:fld>
            <a:endParaRPr lang="en-US" baseline="0" dirty="0">
              <a:solidFill>
                <a:schemeClr val="tx1"/>
              </a:solidFill>
            </a:endParaRPr>
          </a:p>
        </p:txBody>
      </p:sp>
      <p:sp>
        <p:nvSpPr>
          <p:cNvPr id="12" name="Content Placeholder 2">
            <a:extLst>
              <a:ext uri="{FF2B5EF4-FFF2-40B4-BE49-F238E27FC236}">
                <a16:creationId xmlns:a16="http://schemas.microsoft.com/office/drawing/2014/main" id="{E6C1C7B8-AB58-CB4C-9990-B58C74AFA318}"/>
              </a:ext>
            </a:extLst>
          </p:cNvPr>
          <p:cNvSpPr>
            <a:spLocks noGrp="1"/>
          </p:cNvSpPr>
          <p:nvPr>
            <p:ph sz="half" idx="13"/>
          </p:nvPr>
        </p:nvSpPr>
        <p:spPr>
          <a:xfrm>
            <a:off x="838200" y="2358945"/>
            <a:ext cx="4244163" cy="3394156"/>
          </a:xfrm>
          <a:prstGeom prst="rect">
            <a:avLst/>
          </a:prstGeom>
        </p:spPr>
        <p:txBody>
          <a:bodyPr/>
          <a:lstStyle>
            <a:lvl1pPr marL="0" indent="0">
              <a:buNone/>
              <a:defRPr sz="2400"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ext Placeholder 2">
            <a:extLst>
              <a:ext uri="{FF2B5EF4-FFF2-40B4-BE49-F238E27FC236}">
                <a16:creationId xmlns:a16="http://schemas.microsoft.com/office/drawing/2014/main" id="{E27D21F3-8461-4A46-A10F-8D2BBCC91FB9}"/>
              </a:ext>
            </a:extLst>
          </p:cNvPr>
          <p:cNvSpPr>
            <a:spLocks noGrp="1"/>
          </p:cNvSpPr>
          <p:nvPr>
            <p:ph type="body" idx="14"/>
          </p:nvPr>
        </p:nvSpPr>
        <p:spPr>
          <a:xfrm>
            <a:off x="839788" y="1817022"/>
            <a:ext cx="4242862" cy="41558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1897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About 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43E1FA-CDD1-6644-95B7-44EEF3B394EF}"/>
              </a:ext>
            </a:extLst>
          </p:cNvPr>
          <p:cNvSpPr>
            <a:spLocks noGrp="1"/>
          </p:cNvSpPr>
          <p:nvPr>
            <p:ph type="title" hasCustomPrompt="1"/>
          </p:nvPr>
        </p:nvSpPr>
        <p:spPr>
          <a:xfrm>
            <a:off x="838200" y="609600"/>
            <a:ext cx="10515600" cy="1081088"/>
          </a:xfrm>
          <a:prstGeom prst="rect">
            <a:avLst/>
          </a:prstGeom>
        </p:spPr>
        <p:txBody>
          <a:bodyPr anchor="t" anchorCtr="0">
            <a:normAutofit/>
          </a:bodyPr>
          <a:lstStyle>
            <a:lvl1pPr>
              <a:defRPr sz="3000" baseline="0"/>
            </a:lvl1pPr>
          </a:lstStyle>
          <a:p>
            <a:r>
              <a:rPr lang="en-GB" dirty="0"/>
              <a:t>About Us</a:t>
            </a:r>
            <a:endParaRPr lang="en-US" dirty="0"/>
          </a:p>
        </p:txBody>
      </p:sp>
      <p:sp>
        <p:nvSpPr>
          <p:cNvPr id="6" name="Slide Number Placeholder 5">
            <a:extLst>
              <a:ext uri="{FF2B5EF4-FFF2-40B4-BE49-F238E27FC236}">
                <a16:creationId xmlns:a16="http://schemas.microsoft.com/office/drawing/2014/main" id="{5C196178-69F5-1940-B0C2-8E80D5D84DF9}"/>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baseline="0" smtClean="0">
                <a:solidFill>
                  <a:schemeClr val="tx1"/>
                </a:solidFill>
              </a:rPr>
              <a:pPr algn="r"/>
              <a:t>‹#›</a:t>
            </a:fld>
            <a:endParaRPr lang="en-US" baseline="0" dirty="0">
              <a:solidFill>
                <a:schemeClr val="tx1"/>
              </a:solidFill>
            </a:endParaRPr>
          </a:p>
        </p:txBody>
      </p:sp>
      <p:sp>
        <p:nvSpPr>
          <p:cNvPr id="2" name="TextBox 1">
            <a:extLst>
              <a:ext uri="{FF2B5EF4-FFF2-40B4-BE49-F238E27FC236}">
                <a16:creationId xmlns:a16="http://schemas.microsoft.com/office/drawing/2014/main" id="{650CB600-D932-014C-9E6F-E90134351AE6}"/>
              </a:ext>
            </a:extLst>
          </p:cNvPr>
          <p:cNvSpPr txBox="1"/>
          <p:nvPr userDrawn="1"/>
        </p:nvSpPr>
        <p:spPr>
          <a:xfrm>
            <a:off x="838201" y="1825625"/>
            <a:ext cx="5181600"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aseline="0" dirty="0">
                <a:effectLst/>
                <a:latin typeface="Brandon Grotesque Light" panose="020B0303020203060202" pitchFamily="34" charset="77"/>
              </a:rPr>
              <a:t>We are </a:t>
            </a:r>
            <a:r>
              <a:rPr lang="en-AU" sz="2400" baseline="0" dirty="0" err="1">
                <a:effectLst/>
                <a:latin typeface="Brandon Grotesque Light" panose="020B0303020203060202" pitchFamily="34" charset="77"/>
              </a:rPr>
              <a:t>Maridulu</a:t>
            </a:r>
            <a:r>
              <a:rPr lang="en-AU" sz="2400" baseline="0" dirty="0">
                <a:effectLst/>
                <a:latin typeface="Brandon Grotesque Light" panose="020B0303020203060202" pitchFamily="34" charset="77"/>
              </a:rPr>
              <a:t> </a:t>
            </a:r>
            <a:r>
              <a:rPr lang="en-AU" sz="2400" baseline="0" dirty="0" err="1">
                <a:effectLst/>
                <a:latin typeface="Brandon Grotesque Light" panose="020B0303020203060202" pitchFamily="34" charset="77"/>
              </a:rPr>
              <a:t>Budyari</a:t>
            </a:r>
            <a:r>
              <a:rPr lang="en-AU" sz="2400" baseline="0" dirty="0">
                <a:effectLst/>
                <a:latin typeface="Brandon Grotesque Light" panose="020B0303020203060202" pitchFamily="34" charset="77"/>
              </a:rPr>
              <a:t> </a:t>
            </a:r>
            <a:r>
              <a:rPr lang="en-AU" sz="2400" baseline="0" dirty="0" err="1">
                <a:effectLst/>
                <a:latin typeface="Brandon Grotesque Light" panose="020B0303020203060202" pitchFamily="34" charset="77"/>
              </a:rPr>
              <a:t>Gumal</a:t>
            </a:r>
            <a:r>
              <a:rPr lang="en-AU" sz="2400" baseline="0" dirty="0">
                <a:effectLst/>
                <a:latin typeface="Brandon Grotesque Light" panose="020B0303020203060202" pitchFamily="34" charset="77"/>
              </a:rPr>
              <a:t>, the Sydney Partnership for Health, Education, Research and Enterprise (SPHERE). </a:t>
            </a:r>
            <a:r>
              <a:rPr lang="en-AU" sz="2400" baseline="0">
                <a:effectLst/>
                <a:latin typeface="Brandon Grotesque Light" panose="020B0303020203060202" pitchFamily="34" charset="77"/>
              </a:rPr>
              <a:t>Sixteen </a:t>
            </a:r>
            <a:r>
              <a:rPr lang="en-AU" sz="2400" baseline="0" dirty="0">
                <a:effectLst/>
                <a:latin typeface="Brandon Grotesque Light" panose="020B0303020203060202" pitchFamily="34" charset="77"/>
              </a:rPr>
              <a:t>leading organisations on a mission to come together to solve this century’s biggest health challenges and move healthcare into the future.</a:t>
            </a:r>
          </a:p>
          <a:p>
            <a:endParaRPr lang="en-US" dirty="0"/>
          </a:p>
        </p:txBody>
      </p:sp>
      <p:pic>
        <p:nvPicPr>
          <p:cNvPr id="9" name="Picture 8" descr="Logo, company name&#10;&#10;Description automatically generated">
            <a:extLst>
              <a:ext uri="{FF2B5EF4-FFF2-40B4-BE49-F238E27FC236}">
                <a16:creationId xmlns:a16="http://schemas.microsoft.com/office/drawing/2014/main" id="{6B0079AB-320B-2045-A722-CC2F6042B924}"/>
              </a:ext>
            </a:extLst>
          </p:cNvPr>
          <p:cNvPicPr>
            <a:picLocks noChangeAspect="1"/>
          </p:cNvPicPr>
          <p:nvPr userDrawn="1"/>
        </p:nvPicPr>
        <p:blipFill>
          <a:blip r:embed="rId3"/>
          <a:stretch>
            <a:fillRect/>
          </a:stretch>
        </p:blipFill>
        <p:spPr>
          <a:xfrm>
            <a:off x="6558584" y="1739840"/>
            <a:ext cx="4795215" cy="3885708"/>
          </a:xfrm>
          <a:prstGeom prst="rect">
            <a:avLst/>
          </a:prstGeom>
        </p:spPr>
      </p:pic>
    </p:spTree>
    <p:extLst>
      <p:ext uri="{BB962C8B-B14F-4D97-AF65-F5344CB8AC3E}">
        <p14:creationId xmlns:p14="http://schemas.microsoft.com/office/powerpoint/2010/main" val="275087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5B8-7A54-1D44-9638-698A391E4072}"/>
              </a:ext>
            </a:extLst>
          </p:cNvPr>
          <p:cNvSpPr>
            <a:spLocks noGrp="1"/>
          </p:cNvSpPr>
          <p:nvPr>
            <p:ph type="ctrTitle"/>
          </p:nvPr>
        </p:nvSpPr>
        <p:spPr>
          <a:xfrm>
            <a:off x="838199" y="1368333"/>
            <a:ext cx="9143999" cy="999729"/>
          </a:xfrm>
          <a:prstGeom prst="rect">
            <a:avLst/>
          </a:prstGeom>
        </p:spPr>
        <p:txBody>
          <a:bodyPr anchor="t" anchorCtr="0">
            <a:normAutofit/>
          </a:bodyPr>
          <a:lstStyle>
            <a:lvl1pPr algn="l">
              <a:defRPr sz="4000" baseline="0"/>
            </a:lvl1pPr>
          </a:lstStyle>
          <a:p>
            <a:r>
              <a:rPr lang="en-GB"/>
              <a:t>Click to edit Master title style</a:t>
            </a:r>
            <a:endParaRPr lang="en-US" dirty="0"/>
          </a:p>
        </p:txBody>
      </p:sp>
      <p:sp>
        <p:nvSpPr>
          <p:cNvPr id="9" name="Subtitle 2">
            <a:extLst>
              <a:ext uri="{FF2B5EF4-FFF2-40B4-BE49-F238E27FC236}">
                <a16:creationId xmlns:a16="http://schemas.microsoft.com/office/drawing/2014/main" id="{61CF68C9-B090-0A42-94A5-B238BCAE933A}"/>
              </a:ext>
            </a:extLst>
          </p:cNvPr>
          <p:cNvSpPr>
            <a:spLocks noGrp="1"/>
          </p:cNvSpPr>
          <p:nvPr>
            <p:ph type="subTitle" idx="1"/>
          </p:nvPr>
        </p:nvSpPr>
        <p:spPr>
          <a:xfrm>
            <a:off x="838200" y="2493349"/>
            <a:ext cx="9144000" cy="2717748"/>
          </a:xfrm>
          <a:prstGeom prst="rect">
            <a:avLst/>
          </a:prstGeom>
        </p:spPr>
        <p:txBody>
          <a:bodyPr/>
          <a:lstStyle>
            <a:lvl1pPr marL="0" indent="0" algn="l">
              <a:buNone/>
              <a:defRPr sz="2500" baseline="0">
                <a:solidFill>
                  <a:schemeClr val="bg1"/>
                </a:solidFill>
                <a:latin typeface="+mn-lt"/>
              </a:defRPr>
            </a:lvl1pPr>
            <a:lvl2pPr marL="457200" indent="0" algn="l">
              <a:buNone/>
              <a:defRPr sz="2000"/>
            </a:lvl2pPr>
            <a:lvl3pPr marL="914400" indent="0" algn="l">
              <a:buFontTx/>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Slide Number Placeholder 5">
            <a:extLst>
              <a:ext uri="{FF2B5EF4-FFF2-40B4-BE49-F238E27FC236}">
                <a16:creationId xmlns:a16="http://schemas.microsoft.com/office/drawing/2014/main" id="{7727B4B7-345B-BE4A-AAB1-6E3EE269BAA5}"/>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smtClean="0"/>
              <a:pPr algn="r"/>
              <a:t>‹#›</a:t>
            </a:fld>
            <a:endParaRPr lang="en-US" dirty="0"/>
          </a:p>
        </p:txBody>
      </p:sp>
    </p:spTree>
    <p:extLst>
      <p:ext uri="{BB962C8B-B14F-4D97-AF65-F5344CB8AC3E}">
        <p14:creationId xmlns:p14="http://schemas.microsoft.com/office/powerpoint/2010/main" val="197034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5B8-7A54-1D44-9638-698A391E4072}"/>
              </a:ext>
            </a:extLst>
          </p:cNvPr>
          <p:cNvSpPr>
            <a:spLocks noGrp="1"/>
          </p:cNvSpPr>
          <p:nvPr>
            <p:ph type="ctrTitle"/>
          </p:nvPr>
        </p:nvSpPr>
        <p:spPr>
          <a:xfrm>
            <a:off x="838199" y="1368333"/>
            <a:ext cx="9143999" cy="999729"/>
          </a:xfrm>
          <a:prstGeom prst="rect">
            <a:avLst/>
          </a:prstGeom>
        </p:spPr>
        <p:txBody>
          <a:bodyPr anchor="t" anchorCtr="0">
            <a:normAutofit/>
          </a:bodyPr>
          <a:lstStyle>
            <a:lvl1pPr algn="l">
              <a:defRPr sz="4000" baseline="0"/>
            </a:lvl1pPr>
          </a:lstStyle>
          <a:p>
            <a:r>
              <a:rPr lang="en-GB"/>
              <a:t>Click to edit Master title style</a:t>
            </a:r>
            <a:endParaRPr lang="en-US" dirty="0"/>
          </a:p>
        </p:txBody>
      </p:sp>
      <p:sp>
        <p:nvSpPr>
          <p:cNvPr id="9" name="Subtitle 2">
            <a:extLst>
              <a:ext uri="{FF2B5EF4-FFF2-40B4-BE49-F238E27FC236}">
                <a16:creationId xmlns:a16="http://schemas.microsoft.com/office/drawing/2014/main" id="{261CD292-4B02-0B4B-B116-4FB4E554F154}"/>
              </a:ext>
            </a:extLst>
          </p:cNvPr>
          <p:cNvSpPr>
            <a:spLocks noGrp="1"/>
          </p:cNvSpPr>
          <p:nvPr>
            <p:ph type="subTitle" idx="1"/>
          </p:nvPr>
        </p:nvSpPr>
        <p:spPr>
          <a:xfrm>
            <a:off x="838200" y="2493349"/>
            <a:ext cx="9144000" cy="2717748"/>
          </a:xfrm>
          <a:prstGeom prst="rect">
            <a:avLst/>
          </a:prstGeom>
        </p:spPr>
        <p:txBody>
          <a:bodyPr/>
          <a:lstStyle>
            <a:lvl1pPr marL="0" indent="0" algn="l">
              <a:buNone/>
              <a:defRPr sz="2500" baseline="0">
                <a:solidFill>
                  <a:schemeClr val="bg1"/>
                </a:solidFill>
                <a:latin typeface="+mn-lt"/>
              </a:defRPr>
            </a:lvl1pPr>
            <a:lvl2pPr marL="457200" indent="0" algn="l">
              <a:buNone/>
              <a:defRPr sz="2000"/>
            </a:lvl2pPr>
            <a:lvl3pPr marL="914400" indent="0" algn="l">
              <a:buFontTx/>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Slide Number Placeholder 5">
            <a:extLst>
              <a:ext uri="{FF2B5EF4-FFF2-40B4-BE49-F238E27FC236}">
                <a16:creationId xmlns:a16="http://schemas.microsoft.com/office/drawing/2014/main" id="{C9517AB4-3656-124E-B6AF-DD4612E8430F}"/>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smtClean="0"/>
              <a:pPr algn="r"/>
              <a:t>‹#›</a:t>
            </a:fld>
            <a:endParaRPr lang="en-US" dirty="0"/>
          </a:p>
        </p:txBody>
      </p:sp>
    </p:spTree>
    <p:extLst>
      <p:ext uri="{BB962C8B-B14F-4D97-AF65-F5344CB8AC3E}">
        <p14:creationId xmlns:p14="http://schemas.microsoft.com/office/powerpoint/2010/main" val="324939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5B8-7A54-1D44-9638-698A391E4072}"/>
              </a:ext>
            </a:extLst>
          </p:cNvPr>
          <p:cNvSpPr>
            <a:spLocks noGrp="1"/>
          </p:cNvSpPr>
          <p:nvPr>
            <p:ph type="ctrTitle"/>
          </p:nvPr>
        </p:nvSpPr>
        <p:spPr>
          <a:xfrm>
            <a:off x="838199" y="1368333"/>
            <a:ext cx="9143999" cy="999729"/>
          </a:xfrm>
          <a:prstGeom prst="rect">
            <a:avLst/>
          </a:prstGeom>
        </p:spPr>
        <p:txBody>
          <a:bodyPr anchor="t" anchorCtr="0">
            <a:normAutofit/>
          </a:bodyPr>
          <a:lstStyle>
            <a:lvl1pPr algn="l">
              <a:defRPr sz="4000" baseline="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55542BF0-EA6F-7647-B3FC-C717B41ED6D9}"/>
              </a:ext>
            </a:extLst>
          </p:cNvPr>
          <p:cNvSpPr>
            <a:spLocks noGrp="1"/>
          </p:cNvSpPr>
          <p:nvPr>
            <p:ph type="subTitle" idx="1"/>
          </p:nvPr>
        </p:nvSpPr>
        <p:spPr>
          <a:xfrm>
            <a:off x="838200" y="2493349"/>
            <a:ext cx="9144000" cy="2717748"/>
          </a:xfrm>
          <a:prstGeom prst="rect">
            <a:avLst/>
          </a:prstGeom>
        </p:spPr>
        <p:txBody>
          <a:bodyPr/>
          <a:lstStyle>
            <a:lvl1pPr marL="0" indent="0" algn="l">
              <a:buNone/>
              <a:defRPr sz="2500" baseline="0">
                <a:solidFill>
                  <a:schemeClr val="bg1"/>
                </a:solidFill>
                <a:latin typeface="+mn-lt"/>
              </a:defRPr>
            </a:lvl1pPr>
            <a:lvl2pPr marL="457200" indent="0" algn="l">
              <a:buNone/>
              <a:defRPr sz="2000"/>
            </a:lvl2pPr>
            <a:lvl3pPr marL="914400" indent="0" algn="l">
              <a:buFontTx/>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5" name="Slide Number Placeholder 5">
            <a:extLst>
              <a:ext uri="{FF2B5EF4-FFF2-40B4-BE49-F238E27FC236}">
                <a16:creationId xmlns:a16="http://schemas.microsoft.com/office/drawing/2014/main" id="{FA71E9CA-E56B-BB4C-9F1F-234D088C40C0}"/>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smtClean="0"/>
              <a:pPr algn="r"/>
              <a:t>‹#›</a:t>
            </a:fld>
            <a:endParaRPr lang="en-US" dirty="0"/>
          </a:p>
        </p:txBody>
      </p:sp>
    </p:spTree>
    <p:extLst>
      <p:ext uri="{BB962C8B-B14F-4D97-AF65-F5344CB8AC3E}">
        <p14:creationId xmlns:p14="http://schemas.microsoft.com/office/powerpoint/2010/main" val="237232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5B8-7A54-1D44-9638-698A391E4072}"/>
              </a:ext>
            </a:extLst>
          </p:cNvPr>
          <p:cNvSpPr>
            <a:spLocks noGrp="1"/>
          </p:cNvSpPr>
          <p:nvPr>
            <p:ph type="ctrTitle"/>
          </p:nvPr>
        </p:nvSpPr>
        <p:spPr>
          <a:xfrm>
            <a:off x="838199" y="1368333"/>
            <a:ext cx="9143999" cy="999729"/>
          </a:xfrm>
          <a:prstGeom prst="rect">
            <a:avLst/>
          </a:prstGeom>
        </p:spPr>
        <p:txBody>
          <a:bodyPr anchor="t" anchorCtr="0">
            <a:normAutofit/>
          </a:bodyPr>
          <a:lstStyle>
            <a:lvl1pPr algn="l">
              <a:defRPr sz="4000" baseline="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55542BF0-EA6F-7647-B3FC-C717B41ED6D9}"/>
              </a:ext>
            </a:extLst>
          </p:cNvPr>
          <p:cNvSpPr>
            <a:spLocks noGrp="1"/>
          </p:cNvSpPr>
          <p:nvPr>
            <p:ph type="subTitle" idx="1"/>
          </p:nvPr>
        </p:nvSpPr>
        <p:spPr>
          <a:xfrm>
            <a:off x="838200" y="2493349"/>
            <a:ext cx="9144000" cy="2717748"/>
          </a:xfrm>
          <a:prstGeom prst="rect">
            <a:avLst/>
          </a:prstGeom>
        </p:spPr>
        <p:txBody>
          <a:bodyPr/>
          <a:lstStyle>
            <a:lvl1pPr marL="0" indent="0" algn="l">
              <a:buNone/>
              <a:defRPr sz="2500" baseline="0">
                <a:solidFill>
                  <a:schemeClr val="bg1"/>
                </a:solidFill>
                <a:latin typeface="+mn-lt"/>
              </a:defRPr>
            </a:lvl1pPr>
            <a:lvl2pPr marL="457200" indent="0" algn="l">
              <a:buNone/>
              <a:defRPr sz="2000"/>
            </a:lvl2pPr>
            <a:lvl3pPr marL="914400" indent="0" algn="l">
              <a:buFontTx/>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932B31DC-EBF8-A640-8649-BD5C2CA21E4B}"/>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smtClean="0"/>
              <a:pPr algn="r"/>
              <a:t>‹#›</a:t>
            </a:fld>
            <a:endParaRPr lang="en-US" dirty="0"/>
          </a:p>
        </p:txBody>
      </p:sp>
    </p:spTree>
    <p:extLst>
      <p:ext uri="{BB962C8B-B14F-4D97-AF65-F5344CB8AC3E}">
        <p14:creationId xmlns:p14="http://schemas.microsoft.com/office/powerpoint/2010/main" val="109525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5B8-7A54-1D44-9638-698A391E4072}"/>
              </a:ext>
            </a:extLst>
          </p:cNvPr>
          <p:cNvSpPr>
            <a:spLocks noGrp="1"/>
          </p:cNvSpPr>
          <p:nvPr>
            <p:ph type="ctrTitle"/>
          </p:nvPr>
        </p:nvSpPr>
        <p:spPr>
          <a:xfrm>
            <a:off x="838199" y="1368333"/>
            <a:ext cx="9143999" cy="999729"/>
          </a:xfrm>
          <a:prstGeom prst="rect">
            <a:avLst/>
          </a:prstGeom>
        </p:spPr>
        <p:txBody>
          <a:bodyPr anchor="t" anchorCtr="0">
            <a:normAutofit/>
          </a:bodyPr>
          <a:lstStyle>
            <a:lvl1pPr algn="l">
              <a:defRPr sz="4000" baseline="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55542BF0-EA6F-7647-B3FC-C717B41ED6D9}"/>
              </a:ext>
            </a:extLst>
          </p:cNvPr>
          <p:cNvSpPr>
            <a:spLocks noGrp="1"/>
          </p:cNvSpPr>
          <p:nvPr>
            <p:ph type="subTitle" idx="1"/>
          </p:nvPr>
        </p:nvSpPr>
        <p:spPr>
          <a:xfrm>
            <a:off x="838200" y="2493349"/>
            <a:ext cx="9144000" cy="2717748"/>
          </a:xfrm>
          <a:prstGeom prst="rect">
            <a:avLst/>
          </a:prstGeom>
        </p:spPr>
        <p:txBody>
          <a:bodyPr/>
          <a:lstStyle>
            <a:lvl1pPr marL="0" indent="0" algn="l">
              <a:buNone/>
              <a:defRPr sz="2500" baseline="0">
                <a:solidFill>
                  <a:schemeClr val="bg1"/>
                </a:solidFill>
                <a:latin typeface="+mn-lt"/>
              </a:defRPr>
            </a:lvl1pPr>
            <a:lvl2pPr marL="457200" indent="0" algn="l">
              <a:buNone/>
              <a:defRPr sz="2000"/>
            </a:lvl2pPr>
            <a:lvl3pPr marL="914400" indent="0" algn="l">
              <a:buFontTx/>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5882E197-45C8-DA43-A57F-CFBDAD6E1786}"/>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smtClean="0"/>
              <a:pPr algn="r"/>
              <a:t>‹#›</a:t>
            </a:fld>
            <a:endParaRPr lang="en-US" dirty="0"/>
          </a:p>
        </p:txBody>
      </p:sp>
    </p:spTree>
    <p:extLst>
      <p:ext uri="{BB962C8B-B14F-4D97-AF65-F5344CB8AC3E}">
        <p14:creationId xmlns:p14="http://schemas.microsoft.com/office/powerpoint/2010/main" val="42479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Sub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A5B8-7A54-1D44-9638-698A391E4072}"/>
              </a:ext>
            </a:extLst>
          </p:cNvPr>
          <p:cNvSpPr>
            <a:spLocks noGrp="1"/>
          </p:cNvSpPr>
          <p:nvPr>
            <p:ph type="ctrTitle"/>
          </p:nvPr>
        </p:nvSpPr>
        <p:spPr>
          <a:xfrm>
            <a:off x="838199" y="1368333"/>
            <a:ext cx="9143999" cy="999729"/>
          </a:xfrm>
          <a:prstGeom prst="rect">
            <a:avLst/>
          </a:prstGeom>
        </p:spPr>
        <p:txBody>
          <a:bodyPr anchor="t" anchorCtr="0">
            <a:normAutofit/>
          </a:bodyPr>
          <a:lstStyle>
            <a:lvl1pPr algn="l">
              <a:defRPr sz="4000" baseline="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55542BF0-EA6F-7647-B3FC-C717B41ED6D9}"/>
              </a:ext>
            </a:extLst>
          </p:cNvPr>
          <p:cNvSpPr>
            <a:spLocks noGrp="1"/>
          </p:cNvSpPr>
          <p:nvPr>
            <p:ph type="subTitle" idx="1"/>
          </p:nvPr>
        </p:nvSpPr>
        <p:spPr>
          <a:xfrm>
            <a:off x="838200" y="2493349"/>
            <a:ext cx="9144000" cy="2717748"/>
          </a:xfrm>
          <a:prstGeom prst="rect">
            <a:avLst/>
          </a:prstGeom>
        </p:spPr>
        <p:txBody>
          <a:bodyPr/>
          <a:lstStyle>
            <a:lvl1pPr marL="0" indent="0" algn="l">
              <a:buNone/>
              <a:defRPr sz="2500" baseline="0">
                <a:solidFill>
                  <a:schemeClr val="tx1"/>
                </a:solidFill>
                <a:latin typeface="+mn-lt"/>
              </a:defRPr>
            </a:lvl1pPr>
            <a:lvl2pPr marL="457200" indent="0" algn="l">
              <a:buNone/>
              <a:defRPr sz="2000"/>
            </a:lvl2pPr>
            <a:lvl3pPr marL="914400" indent="0" algn="l">
              <a:buFontTx/>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 name="Slide Number Placeholder 5">
            <a:extLst>
              <a:ext uri="{FF2B5EF4-FFF2-40B4-BE49-F238E27FC236}">
                <a16:creationId xmlns:a16="http://schemas.microsoft.com/office/drawing/2014/main" id="{C040A7D2-3343-9F48-AA98-AE08B5FA6B4C}"/>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smtClean="0"/>
              <a:pPr algn="r"/>
              <a:t>‹#›</a:t>
            </a:fld>
            <a:endParaRPr lang="en-US" dirty="0"/>
          </a:p>
        </p:txBody>
      </p:sp>
    </p:spTree>
    <p:extLst>
      <p:ext uri="{BB962C8B-B14F-4D97-AF65-F5344CB8AC3E}">
        <p14:creationId xmlns:p14="http://schemas.microsoft.com/office/powerpoint/2010/main" val="70504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9CBD-7E00-794D-B3E1-7A966540B287}"/>
              </a:ext>
            </a:extLst>
          </p:cNvPr>
          <p:cNvSpPr>
            <a:spLocks noGrp="1"/>
          </p:cNvSpPr>
          <p:nvPr>
            <p:ph type="title"/>
          </p:nvPr>
        </p:nvSpPr>
        <p:spPr>
          <a:xfrm>
            <a:off x="838200" y="609600"/>
            <a:ext cx="10515600" cy="1081088"/>
          </a:xfrm>
          <a:prstGeom prst="rect">
            <a:avLst/>
          </a:prstGeom>
        </p:spPr>
        <p:txBody>
          <a:bodyPr anchor="t" anchorCtr="0">
            <a:normAutofit/>
          </a:bodyPr>
          <a:lstStyle>
            <a:lvl1pPr>
              <a:defRPr sz="3000" baseline="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30BB455-0FDA-8F42-9469-4092AC28B282}"/>
              </a:ext>
            </a:extLst>
          </p:cNvPr>
          <p:cNvSpPr>
            <a:spLocks noGrp="1"/>
          </p:cNvSpPr>
          <p:nvPr>
            <p:ph idx="1"/>
          </p:nvPr>
        </p:nvSpPr>
        <p:spPr>
          <a:xfrm>
            <a:off x="838200" y="1820333"/>
            <a:ext cx="10515600" cy="3931539"/>
          </a:xfrm>
          <a:prstGeom prst="rect">
            <a:avLst/>
          </a:prstGeom>
        </p:spPr>
        <p:txBody>
          <a:bodyPr/>
          <a:lstStyle>
            <a:lvl1pPr marL="0" indent="0">
              <a:buNone/>
              <a:defRPr sz="2400"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Slide Number Placeholder 5">
            <a:extLst>
              <a:ext uri="{FF2B5EF4-FFF2-40B4-BE49-F238E27FC236}">
                <a16:creationId xmlns:a16="http://schemas.microsoft.com/office/drawing/2014/main" id="{A25BC27A-0AB6-5344-AC1B-CA439537A9A9}"/>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baseline="0" smtClean="0">
                <a:solidFill>
                  <a:schemeClr val="tx1"/>
                </a:solidFill>
              </a:rPr>
              <a:pPr algn="r"/>
              <a:t>‹#›</a:t>
            </a:fld>
            <a:endParaRPr lang="en-US" baseline="0" dirty="0">
              <a:solidFill>
                <a:schemeClr val="tx1"/>
              </a:solidFill>
            </a:endParaRPr>
          </a:p>
        </p:txBody>
      </p:sp>
    </p:spTree>
    <p:extLst>
      <p:ext uri="{BB962C8B-B14F-4D97-AF65-F5344CB8AC3E}">
        <p14:creationId xmlns:p14="http://schemas.microsoft.com/office/powerpoint/2010/main" val="424236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9CBD-7E00-794D-B3E1-7A966540B287}"/>
              </a:ext>
            </a:extLst>
          </p:cNvPr>
          <p:cNvSpPr>
            <a:spLocks noGrp="1"/>
          </p:cNvSpPr>
          <p:nvPr>
            <p:ph type="title"/>
          </p:nvPr>
        </p:nvSpPr>
        <p:spPr>
          <a:xfrm>
            <a:off x="838200" y="609600"/>
            <a:ext cx="10515600" cy="1081088"/>
          </a:xfrm>
          <a:prstGeom prst="rect">
            <a:avLst/>
          </a:prstGeom>
        </p:spPr>
        <p:txBody>
          <a:bodyPr anchor="t" anchorCtr="0">
            <a:normAutofit/>
          </a:bodyPr>
          <a:lstStyle>
            <a:lvl1pPr>
              <a:defRPr sz="3000" baseline="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30BB455-0FDA-8F42-9469-4092AC28B282}"/>
              </a:ext>
            </a:extLst>
          </p:cNvPr>
          <p:cNvSpPr>
            <a:spLocks noGrp="1"/>
          </p:cNvSpPr>
          <p:nvPr>
            <p:ph idx="1"/>
          </p:nvPr>
        </p:nvSpPr>
        <p:spPr>
          <a:xfrm>
            <a:off x="838200" y="2362418"/>
            <a:ext cx="10515600" cy="3389454"/>
          </a:xfrm>
          <a:prstGeom prst="rect">
            <a:avLst/>
          </a:prstGeom>
        </p:spPr>
        <p:txBody>
          <a:bodyPr/>
          <a:lstStyle>
            <a:lvl1pPr marL="0" indent="0">
              <a:buNone/>
              <a:defRPr sz="2400"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2">
            <a:extLst>
              <a:ext uri="{FF2B5EF4-FFF2-40B4-BE49-F238E27FC236}">
                <a16:creationId xmlns:a16="http://schemas.microsoft.com/office/drawing/2014/main" id="{234004AF-31A8-F847-B5CF-3B41F425B4D1}"/>
              </a:ext>
            </a:extLst>
          </p:cNvPr>
          <p:cNvSpPr>
            <a:spLocks noGrp="1"/>
          </p:cNvSpPr>
          <p:nvPr>
            <p:ph type="body" idx="13"/>
          </p:nvPr>
        </p:nvSpPr>
        <p:spPr>
          <a:xfrm>
            <a:off x="839788" y="1818758"/>
            <a:ext cx="10514012" cy="41558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Slide Number Placeholder 5">
            <a:extLst>
              <a:ext uri="{FF2B5EF4-FFF2-40B4-BE49-F238E27FC236}">
                <a16:creationId xmlns:a16="http://schemas.microsoft.com/office/drawing/2014/main" id="{E277BE33-585E-4B4D-B350-1F9621BC295D}"/>
              </a:ext>
            </a:extLst>
          </p:cNvPr>
          <p:cNvSpPr txBox="1">
            <a:spLocks/>
          </p:cNvSpPr>
          <p:nvPr userDrawn="1"/>
        </p:nvSpPr>
        <p:spPr>
          <a:xfrm>
            <a:off x="5581574" y="5879942"/>
            <a:ext cx="4179802" cy="522389"/>
          </a:xfrm>
          <a:prstGeom prst="rect">
            <a:avLst/>
          </a:prstGeom>
        </p:spPr>
        <p:txBody>
          <a:bodyPr anchor="t" anchorCtr="0"/>
          <a:lstStyle>
            <a:defPPr>
              <a:defRPr lang="en-US"/>
            </a:defPPr>
            <a:lvl1pPr marL="0" algn="l" defTabSz="914400" rtl="0" eaLnBrk="1" fontAlgn="t" latinLnBrk="0" hangingPunct="1">
              <a:defRPr sz="1000" kern="1200" baseline="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BD95433-209F-B941-97CE-D035EF97844B}" type="slidenum">
              <a:rPr lang="en-US" baseline="0" smtClean="0">
                <a:solidFill>
                  <a:schemeClr val="tx1"/>
                </a:solidFill>
              </a:rPr>
              <a:pPr algn="r"/>
              <a:t>‹#›</a:t>
            </a:fld>
            <a:endParaRPr lang="en-US" baseline="0" dirty="0">
              <a:solidFill>
                <a:schemeClr val="tx1"/>
              </a:solidFill>
            </a:endParaRPr>
          </a:p>
        </p:txBody>
      </p:sp>
    </p:spTree>
    <p:extLst>
      <p:ext uri="{BB962C8B-B14F-4D97-AF65-F5344CB8AC3E}">
        <p14:creationId xmlns:p14="http://schemas.microsoft.com/office/powerpoint/2010/main" val="239837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332DFA9D-359C-484D-BBC7-BD2305292740}"/>
              </a:ext>
            </a:extLst>
          </p:cNvPr>
          <p:cNvSpPr>
            <a:spLocks noGrp="1"/>
          </p:cNvSpPr>
          <p:nvPr>
            <p:ph type="sldNum" sz="quarter" idx="4"/>
          </p:nvPr>
        </p:nvSpPr>
        <p:spPr>
          <a:xfrm>
            <a:off x="5554133" y="5891458"/>
            <a:ext cx="4179802" cy="522389"/>
          </a:xfrm>
          <a:prstGeom prst="rect">
            <a:avLst/>
          </a:prstGeom>
        </p:spPr>
        <p:txBody>
          <a:bodyPr anchor="t" anchorCtr="0"/>
          <a:lstStyle>
            <a:lvl1pPr fontAlgn="t">
              <a:defRPr sz="1000" baseline="0">
                <a:solidFill>
                  <a:schemeClr val="bg1"/>
                </a:solidFill>
                <a:latin typeface="Calibri" panose="020F0502020204030204" pitchFamily="34" charset="0"/>
              </a:defRPr>
            </a:lvl1pPr>
          </a:lstStyle>
          <a:p>
            <a:pPr algn="r"/>
            <a:fld id="{3BD95433-209F-B941-97CE-D035EF97844B}" type="slidenum">
              <a:rPr lang="en-US" smtClean="0"/>
              <a:pPr algn="r"/>
              <a:t>‹#›</a:t>
            </a:fld>
            <a:endParaRPr lang="en-US" dirty="0"/>
          </a:p>
        </p:txBody>
      </p:sp>
    </p:spTree>
    <p:extLst>
      <p:ext uri="{BB962C8B-B14F-4D97-AF65-F5344CB8AC3E}">
        <p14:creationId xmlns:p14="http://schemas.microsoft.com/office/powerpoint/2010/main" val="243442437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50" r:id="rId8"/>
    <p:sldLayoutId id="2147483664" r:id="rId9"/>
    <p:sldLayoutId id="2147483652" r:id="rId10"/>
    <p:sldLayoutId id="2147483653" r:id="rId11"/>
    <p:sldLayoutId id="2147483654" r:id="rId12"/>
    <p:sldLayoutId id="2147483655" r:id="rId13"/>
    <p:sldLayoutId id="2147483656" r:id="rId14"/>
    <p:sldLayoutId id="2147483665" r:id="rId15"/>
  </p:sldLayoutIdLst>
  <p:txStyles>
    <p:titleStyle>
      <a:lvl1pPr algn="l" defTabSz="914400" rtl="0" eaLnBrk="1" latinLnBrk="0" hangingPunct="1">
        <a:lnSpc>
          <a:spcPct val="90000"/>
        </a:lnSpc>
        <a:spcBef>
          <a:spcPct val="0"/>
        </a:spcBef>
        <a:buNone/>
        <a:defRPr sz="4400" b="1" i="0" kern="1200" cap="all"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EC3CA1-81D5-9E30-A4BC-D25CBEF61CB7}"/>
              </a:ext>
            </a:extLst>
          </p:cNvPr>
          <p:cNvSpPr>
            <a:spLocks noGrp="1"/>
          </p:cNvSpPr>
          <p:nvPr>
            <p:ph type="ctrTitle"/>
          </p:nvPr>
        </p:nvSpPr>
        <p:spPr>
          <a:xfrm>
            <a:off x="973566" y="1127742"/>
            <a:ext cx="9192409" cy="2387600"/>
          </a:xfrm>
        </p:spPr>
        <p:txBody>
          <a:bodyPr>
            <a:normAutofit/>
          </a:bodyPr>
          <a:lstStyle/>
          <a:p>
            <a:r>
              <a:rPr lang="en-US" sz="5400" dirty="0">
                <a:solidFill>
                  <a:schemeClr val="bg1"/>
                </a:solidFill>
                <a:latin typeface="Aptos Display (Headings)"/>
              </a:rPr>
              <a:t>SPHERE BIG Ideas 2024 Health Services Research Grant Scheme</a:t>
            </a:r>
            <a:endParaRPr lang="en-AU" sz="5400" dirty="0">
              <a:solidFill>
                <a:schemeClr val="bg1"/>
              </a:solidFill>
              <a:latin typeface="Aptos Display (Headings)"/>
            </a:endParaRPr>
          </a:p>
        </p:txBody>
      </p:sp>
    </p:spTree>
    <p:extLst>
      <p:ext uri="{BB962C8B-B14F-4D97-AF65-F5344CB8AC3E}">
        <p14:creationId xmlns:p14="http://schemas.microsoft.com/office/powerpoint/2010/main" val="23506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E962-2576-582A-6F3A-D0DA512AC544}"/>
              </a:ext>
            </a:extLst>
          </p:cNvPr>
          <p:cNvSpPr txBox="1">
            <a:spLocks/>
          </p:cNvSpPr>
          <p:nvPr/>
        </p:nvSpPr>
        <p:spPr>
          <a:xfrm>
            <a:off x="4496041" y="111971"/>
            <a:ext cx="5381204" cy="535011"/>
          </a:xfrm>
          <a:prstGeom prst="rect">
            <a:avLst/>
          </a:prstGeom>
        </p:spPr>
        <p:txBody>
          <a:bodyPr anchor="t" anchorCtr="0">
            <a:noAutofit/>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dirty="0">
                <a:solidFill>
                  <a:schemeClr val="bg1"/>
                </a:solidFill>
              </a:rPr>
              <a:t>Budget Justification</a:t>
            </a:r>
            <a:endParaRPr lang="en-AU" dirty="0">
              <a:solidFill>
                <a:schemeClr val="bg1"/>
              </a:solidFill>
            </a:endParaRPr>
          </a:p>
        </p:txBody>
      </p:sp>
      <p:sp>
        <p:nvSpPr>
          <p:cNvPr id="3" name="Content Placeholder 2">
            <a:extLst>
              <a:ext uri="{FF2B5EF4-FFF2-40B4-BE49-F238E27FC236}">
                <a16:creationId xmlns:a16="http://schemas.microsoft.com/office/drawing/2014/main" id="{B2C74935-8E17-48D1-B0EE-DE6457329EEC}"/>
              </a:ext>
            </a:extLst>
          </p:cNvPr>
          <p:cNvSpPr txBox="1">
            <a:spLocks/>
          </p:cNvSpPr>
          <p:nvPr/>
        </p:nvSpPr>
        <p:spPr>
          <a:xfrm>
            <a:off x="320105" y="1769675"/>
            <a:ext cx="10928740" cy="363928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mj-lt"/>
              <a:buAutoNum type="arabicPeriod"/>
            </a:pPr>
            <a:r>
              <a:rPr lang="en-US" sz="1600" b="1" dirty="0"/>
              <a:t>Personnel:</a:t>
            </a:r>
            <a:endParaRPr lang="en-US" sz="1600" dirty="0"/>
          </a:p>
          <a:p>
            <a:pPr marL="742950" lvl="1" indent="-285750">
              <a:buFont typeface="+mj-lt"/>
              <a:buAutoNum type="arabicPeriod"/>
            </a:pPr>
            <a:r>
              <a:rPr lang="en-US" sz="1600" b="1" dirty="0"/>
              <a:t>Justification by Salary Level and FTE/Hours:</a:t>
            </a:r>
            <a:endParaRPr lang="en-US" sz="1600" dirty="0"/>
          </a:p>
          <a:p>
            <a:pPr marL="1200150" lvl="2" indent="-285750">
              <a:buFont typeface="Arial" panose="020B0604020202020204" pitchFamily="34" charset="0"/>
              <a:buChar char="•"/>
            </a:pPr>
            <a:r>
              <a:rPr lang="en-US" sz="1600" b="1" dirty="0"/>
              <a:t>Project Manager:</a:t>
            </a:r>
            <a:r>
              <a:rPr lang="en-US" sz="1600" dirty="0"/>
              <a:t> Responsible for overseeing the project, coordinating tasks, and ensuring milestones are met. Salary is justified based on X hours per week at a Y rate.</a:t>
            </a:r>
          </a:p>
          <a:p>
            <a:pPr marL="1200150" lvl="2" indent="-285750">
              <a:buFont typeface="Arial" panose="020B0604020202020204" pitchFamily="34" charset="0"/>
              <a:buChar char="•"/>
            </a:pPr>
            <a:r>
              <a:rPr lang="en-US" sz="1600" b="1" dirty="0"/>
              <a:t>Research Assistants:</a:t>
            </a:r>
            <a:r>
              <a:rPr lang="en-US" sz="1600" dirty="0"/>
              <a:t> Assist with data collection, analysis, and other research activities. Justified by Z hours per week at a W rate.</a:t>
            </a:r>
          </a:p>
          <a:p>
            <a:pPr marL="1200150" lvl="2" indent="-285750">
              <a:buFont typeface="Arial" panose="020B0604020202020204" pitchFamily="34" charset="0"/>
              <a:buChar char="•"/>
            </a:pPr>
            <a:r>
              <a:rPr lang="en-US" sz="1600" b="1" dirty="0"/>
              <a:t>Clinical Staff</a:t>
            </a:r>
            <a:endParaRPr lang="en-US" sz="1600" dirty="0"/>
          </a:p>
          <a:p>
            <a:pPr>
              <a:buFont typeface="+mj-lt"/>
              <a:buAutoNum type="arabicPeriod"/>
            </a:pPr>
            <a:r>
              <a:rPr lang="en-US" sz="1600" b="1" dirty="0"/>
              <a:t>Equipment:</a:t>
            </a:r>
            <a:endParaRPr lang="en-US" sz="1600" dirty="0"/>
          </a:p>
          <a:p>
            <a:pPr marL="742950" lvl="1" indent="-285750">
              <a:buFont typeface="+mj-lt"/>
              <a:buAutoNum type="arabicPeriod"/>
            </a:pPr>
            <a:r>
              <a:rPr lang="en-US" sz="1600" b="1" dirty="0"/>
              <a:t>Necessary for Project Completion:</a:t>
            </a:r>
            <a:endParaRPr lang="en-US" sz="1600" dirty="0"/>
          </a:p>
          <a:p>
            <a:pPr marL="1200150" lvl="2" indent="-285750">
              <a:buFont typeface="Arial" panose="020B0604020202020204" pitchFamily="34" charset="0"/>
              <a:buChar char="•"/>
            </a:pPr>
            <a:r>
              <a:rPr lang="en-US" sz="1600" b="1" dirty="0"/>
              <a:t>Medical Equipment</a:t>
            </a:r>
          </a:p>
          <a:p>
            <a:pPr marL="1200150" lvl="2" indent="-285750">
              <a:buFont typeface="Arial" panose="020B0604020202020204" pitchFamily="34" charset="0"/>
              <a:buChar char="•"/>
            </a:pPr>
            <a:r>
              <a:rPr lang="en-US" sz="1600" b="1" dirty="0"/>
              <a:t>Laboratory Equipment:</a:t>
            </a:r>
            <a:r>
              <a:rPr lang="en-US" sz="1600" dirty="0"/>
              <a:t> For testing and analysis and other essential lab tools.</a:t>
            </a:r>
          </a:p>
          <a:p>
            <a:pPr marL="1200150" lvl="2" indent="-285750">
              <a:buFont typeface="Arial" panose="020B0604020202020204" pitchFamily="34" charset="0"/>
              <a:buChar char="•"/>
            </a:pPr>
            <a:r>
              <a:rPr lang="en-US" sz="1600" b="1" dirty="0"/>
              <a:t>IT Equipment:</a:t>
            </a:r>
            <a:r>
              <a:rPr lang="en-US" sz="1600" dirty="0"/>
              <a:t> Software, and other technology required for data management and analysis (statistical analysis).</a:t>
            </a:r>
          </a:p>
          <a:p>
            <a:pPr>
              <a:buFont typeface="+mj-lt"/>
              <a:buAutoNum type="arabicPeriod"/>
            </a:pPr>
            <a:r>
              <a:rPr lang="en-US" sz="1600" b="1" dirty="0"/>
              <a:t>Consumables:</a:t>
            </a:r>
            <a:endParaRPr lang="en-US" sz="1600" dirty="0"/>
          </a:p>
          <a:p>
            <a:pPr marL="742950" lvl="1" indent="-285750">
              <a:buFont typeface="+mj-lt"/>
              <a:buAutoNum type="arabicPeriod"/>
            </a:pPr>
            <a:r>
              <a:rPr lang="en-US" sz="1600" b="1" dirty="0"/>
              <a:t>Required Materials:</a:t>
            </a:r>
            <a:endParaRPr lang="en-US" sz="1600" dirty="0"/>
          </a:p>
          <a:p>
            <a:pPr marL="1200150" lvl="2" indent="-285750">
              <a:buFont typeface="Arial" panose="020B0604020202020204" pitchFamily="34" charset="0"/>
              <a:buChar char="•"/>
            </a:pPr>
            <a:r>
              <a:rPr lang="en-US" sz="1600" b="1" dirty="0"/>
              <a:t>Office Supplies:</a:t>
            </a:r>
            <a:r>
              <a:rPr lang="en-US" sz="1600" dirty="0"/>
              <a:t> Stationery, printing materials, and other consumables needed for administrative tasks.</a:t>
            </a:r>
          </a:p>
          <a:p>
            <a:r>
              <a:rPr lang="en-US" sz="1600" b="1" dirty="0"/>
              <a:t> </a:t>
            </a:r>
            <a:endParaRPr lang="en-US" sz="1600" dirty="0"/>
          </a:p>
          <a:p>
            <a:pPr>
              <a:buFont typeface="Arial" panose="020B0604020202020204" pitchFamily="34" charset="0"/>
              <a:buChar char="•"/>
            </a:pPr>
            <a:r>
              <a:rPr lang="en-US" sz="1600" b="1" dirty="0"/>
              <a:t> </a:t>
            </a:r>
            <a:endParaRPr lang="en-US" sz="1600" dirty="0"/>
          </a:p>
          <a:p>
            <a:pPr marL="457200" indent="-457200">
              <a:buFont typeface="+mj-lt"/>
              <a:buAutoNum type="arabicPeriod" startAt="5"/>
            </a:pPr>
            <a:endParaRPr lang="en-US" sz="1600" dirty="0"/>
          </a:p>
        </p:txBody>
      </p:sp>
    </p:spTree>
    <p:extLst>
      <p:ext uri="{BB962C8B-B14F-4D97-AF65-F5344CB8AC3E}">
        <p14:creationId xmlns:p14="http://schemas.microsoft.com/office/powerpoint/2010/main" val="2779859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E962-2576-582A-6F3A-D0DA512AC544}"/>
              </a:ext>
            </a:extLst>
          </p:cNvPr>
          <p:cNvSpPr txBox="1">
            <a:spLocks/>
          </p:cNvSpPr>
          <p:nvPr/>
        </p:nvSpPr>
        <p:spPr>
          <a:xfrm>
            <a:off x="4211370" y="34333"/>
            <a:ext cx="5381204" cy="535011"/>
          </a:xfrm>
          <a:prstGeom prst="rect">
            <a:avLst/>
          </a:prstGeom>
        </p:spPr>
        <p:txBody>
          <a:bodyPr anchor="t" anchorCtr="0">
            <a:noAutofit/>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dirty="0">
                <a:solidFill>
                  <a:schemeClr val="bg1"/>
                </a:solidFill>
              </a:rPr>
              <a:t>Budget Justification</a:t>
            </a:r>
            <a:endParaRPr lang="en-AU" dirty="0">
              <a:solidFill>
                <a:schemeClr val="bg1"/>
              </a:solidFill>
            </a:endParaRPr>
          </a:p>
        </p:txBody>
      </p:sp>
      <p:sp>
        <p:nvSpPr>
          <p:cNvPr id="3" name="Content Placeholder 2">
            <a:extLst>
              <a:ext uri="{FF2B5EF4-FFF2-40B4-BE49-F238E27FC236}">
                <a16:creationId xmlns:a16="http://schemas.microsoft.com/office/drawing/2014/main" id="{B2C74935-8E17-48D1-B0EE-DE6457329EEC}"/>
              </a:ext>
            </a:extLst>
          </p:cNvPr>
          <p:cNvSpPr txBox="1">
            <a:spLocks/>
          </p:cNvSpPr>
          <p:nvPr/>
        </p:nvSpPr>
        <p:spPr>
          <a:xfrm>
            <a:off x="363988" y="1399266"/>
            <a:ext cx="10487114" cy="363928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r>
              <a:rPr lang="en-US" sz="1700" b="1" dirty="0"/>
              <a:t>Detailed Explanation for Each Line Item:</a:t>
            </a:r>
            <a:endParaRPr lang="en-US" sz="1700" dirty="0"/>
          </a:p>
          <a:p>
            <a:pPr marL="742950" lvl="1" indent="-285750">
              <a:buFont typeface="Arial" panose="020B0604020202020204" pitchFamily="34" charset="0"/>
              <a:buChar char="•"/>
            </a:pPr>
            <a:r>
              <a:rPr lang="en-US" sz="1700" dirty="0"/>
              <a:t>Each budget item is calculated based on the specific needs of the project and aligned with the goals and objectives outlined in the proposal.</a:t>
            </a:r>
          </a:p>
          <a:p>
            <a:pPr marL="742950" lvl="1" indent="-285750">
              <a:buFont typeface="Arial" panose="020B0604020202020204" pitchFamily="34" charset="0"/>
              <a:buChar char="•"/>
            </a:pPr>
            <a:r>
              <a:rPr lang="en-US" sz="1700" dirty="0"/>
              <a:t>Personnel costs are based on standard salary levels and the estimated number of hours required for each role. This ensures that we have the necessary human resources to carry out the project efficiently.</a:t>
            </a:r>
          </a:p>
          <a:p>
            <a:pPr marL="742950" lvl="1" indent="-285750">
              <a:buFont typeface="Arial" panose="020B0604020202020204" pitchFamily="34" charset="0"/>
              <a:buChar char="•"/>
            </a:pPr>
            <a:r>
              <a:rPr lang="en-US" sz="1700" dirty="0"/>
              <a:t>Equipment costs are justified by the essential role of these items in the successful completion of the project. </a:t>
            </a:r>
            <a:r>
              <a:rPr lang="en-US" sz="1700" i="1" dirty="0"/>
              <a:t>Without these tools, you would not be able to perform the necessary procedures or analyses.</a:t>
            </a:r>
          </a:p>
          <a:p>
            <a:pPr marL="742950" lvl="1" indent="-285750">
              <a:buFont typeface="Arial" panose="020B0604020202020204" pitchFamily="34" charset="0"/>
              <a:buChar char="•"/>
            </a:pPr>
            <a:r>
              <a:rPr lang="en-US" sz="1700" dirty="0"/>
              <a:t>Consumables are calculated based on the expected usage rates during the project timeline.</a:t>
            </a:r>
          </a:p>
          <a:p>
            <a:pPr marL="742950" lvl="1" indent="-285750">
              <a:buFont typeface="Arial" panose="020B0604020202020204" pitchFamily="34" charset="0"/>
              <a:buChar char="•"/>
            </a:pPr>
            <a:r>
              <a:rPr lang="en-US" sz="1700" b="1" dirty="0"/>
              <a:t>In-Kind Contributions:</a:t>
            </a:r>
            <a:r>
              <a:rPr lang="en-US" sz="1700" dirty="0"/>
              <a:t> Include the use of existing facilities, volunteer time from clinical staff, and donated supplies from partner organisations. These contributions significantly reduce the overall cost of the project and demonstrate strong support from the community and stakeholders.</a:t>
            </a:r>
          </a:p>
          <a:p>
            <a:pPr marL="742950" lvl="1" indent="-285750">
              <a:buFont typeface="Arial" panose="020B0604020202020204" pitchFamily="34" charset="0"/>
              <a:buChar char="•"/>
            </a:pPr>
            <a:r>
              <a:rPr lang="en-US" sz="1700" b="1" dirty="0"/>
              <a:t>Leveraged Investment:</a:t>
            </a:r>
            <a:r>
              <a:rPr lang="en-US" sz="1700" dirty="0"/>
              <a:t> Highlight any additional funding or resources obtained from other sources, such as grants from other organisations, donations, or institutional support. This demonstrates and provides justification for the project's potential for sustainability and the broader interest in its success.</a:t>
            </a:r>
          </a:p>
          <a:p>
            <a:pPr marL="457200" indent="-457200">
              <a:buFont typeface="+mj-lt"/>
              <a:buAutoNum type="arabicPeriod" startAt="5"/>
            </a:pPr>
            <a:endParaRPr lang="en-US" sz="1700" dirty="0"/>
          </a:p>
        </p:txBody>
      </p:sp>
    </p:spTree>
    <p:extLst>
      <p:ext uri="{BB962C8B-B14F-4D97-AF65-F5344CB8AC3E}">
        <p14:creationId xmlns:p14="http://schemas.microsoft.com/office/powerpoint/2010/main" val="175283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E962-2576-582A-6F3A-D0DA512AC544}"/>
              </a:ext>
            </a:extLst>
          </p:cNvPr>
          <p:cNvSpPr txBox="1">
            <a:spLocks/>
          </p:cNvSpPr>
          <p:nvPr/>
        </p:nvSpPr>
        <p:spPr>
          <a:xfrm>
            <a:off x="450252" y="267246"/>
            <a:ext cx="8314185" cy="535011"/>
          </a:xfrm>
          <a:prstGeom prst="rect">
            <a:avLst/>
          </a:prstGeom>
        </p:spPr>
        <p:txBody>
          <a:bodyPr anchor="t" anchorCtr="0">
            <a:noAutofit/>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dirty="0">
                <a:solidFill>
                  <a:schemeClr val="bg1"/>
                </a:solidFill>
              </a:rPr>
              <a:t>Contact details and Team</a:t>
            </a:r>
            <a:endParaRPr lang="en-AU" dirty="0">
              <a:solidFill>
                <a:schemeClr val="bg1"/>
              </a:solidFill>
            </a:endParaRPr>
          </a:p>
        </p:txBody>
      </p:sp>
      <p:sp>
        <p:nvSpPr>
          <p:cNvPr id="3" name="Content Placeholder 2">
            <a:extLst>
              <a:ext uri="{FF2B5EF4-FFF2-40B4-BE49-F238E27FC236}">
                <a16:creationId xmlns:a16="http://schemas.microsoft.com/office/drawing/2014/main" id="{B2C74935-8E17-48D1-B0EE-DE6457329EEC}"/>
              </a:ext>
            </a:extLst>
          </p:cNvPr>
          <p:cNvSpPr txBox="1">
            <a:spLocks/>
          </p:cNvSpPr>
          <p:nvPr/>
        </p:nvSpPr>
        <p:spPr>
          <a:xfrm>
            <a:off x="450252" y="802257"/>
            <a:ext cx="10760149" cy="363928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b="1" dirty="0"/>
              <a:t>Contact Details:</a:t>
            </a:r>
            <a:endParaRPr lang="en-US" sz="3000" dirty="0"/>
          </a:p>
          <a:p>
            <a:pPr marL="457200" indent="-457200">
              <a:buFont typeface="Arial" panose="020B0604020202020204" pitchFamily="34" charset="0"/>
              <a:buChar char="•"/>
            </a:pPr>
            <a:r>
              <a:rPr lang="en-US" sz="3000" b="1" dirty="0">
                <a:solidFill>
                  <a:schemeClr val="tx1"/>
                </a:solidFill>
              </a:rPr>
              <a:t>Chief Investigator A:</a:t>
            </a:r>
            <a:r>
              <a:rPr lang="en-US" sz="3000" dirty="0">
                <a:solidFill>
                  <a:schemeClr val="tx1"/>
                </a:solidFill>
              </a:rPr>
              <a:t> [Full Name, Institutional Affiliation, Email]</a:t>
            </a:r>
          </a:p>
          <a:p>
            <a:pPr marL="457200" indent="-457200">
              <a:buFont typeface="Arial" panose="020B0604020202020204" pitchFamily="34" charset="0"/>
              <a:buChar char="•"/>
            </a:pPr>
            <a:r>
              <a:rPr lang="en-US" sz="3000" b="1" dirty="0">
                <a:solidFill>
                  <a:schemeClr val="tx1"/>
                </a:solidFill>
              </a:rPr>
              <a:t>Project Team:</a:t>
            </a:r>
            <a:r>
              <a:rPr lang="en-US" sz="3000" dirty="0">
                <a:solidFill>
                  <a:schemeClr val="tx1"/>
                </a:solidFill>
              </a:rPr>
              <a:t> [List of Chief and Associate Investigators]</a:t>
            </a:r>
          </a:p>
          <a:p>
            <a:pPr marL="457200" indent="-457200">
              <a:buFont typeface="+mj-lt"/>
              <a:buAutoNum type="arabicPeriod" startAt="5"/>
            </a:pPr>
            <a:endParaRPr lang="en-US" sz="2200" dirty="0"/>
          </a:p>
        </p:txBody>
      </p:sp>
    </p:spTree>
    <p:extLst>
      <p:ext uri="{BB962C8B-B14F-4D97-AF65-F5344CB8AC3E}">
        <p14:creationId xmlns:p14="http://schemas.microsoft.com/office/powerpoint/2010/main" val="369179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1BEA-5D11-F777-9FC6-C92C0B6D0889}"/>
              </a:ext>
            </a:extLst>
          </p:cNvPr>
          <p:cNvSpPr txBox="1">
            <a:spLocks/>
          </p:cNvSpPr>
          <p:nvPr/>
        </p:nvSpPr>
        <p:spPr>
          <a:xfrm>
            <a:off x="554180" y="510845"/>
            <a:ext cx="11013843" cy="1454051"/>
          </a:xfrm>
          <a:prstGeom prst="rect">
            <a:avLst/>
          </a:prstGeom>
        </p:spPr>
        <p:txBody>
          <a:bodyPr anchor="t" anchorCtr="0">
            <a:normAutofit fontScale="92500" lnSpcReduction="10000"/>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AU" sz="5400" dirty="0">
                <a:solidFill>
                  <a:schemeClr val="bg1"/>
                </a:solidFill>
              </a:rPr>
              <a:t>For questions about the grant Contact</a:t>
            </a:r>
          </a:p>
        </p:txBody>
      </p:sp>
      <p:sp>
        <p:nvSpPr>
          <p:cNvPr id="3" name="Content Placeholder 2">
            <a:extLst>
              <a:ext uri="{FF2B5EF4-FFF2-40B4-BE49-F238E27FC236}">
                <a16:creationId xmlns:a16="http://schemas.microsoft.com/office/drawing/2014/main" id="{0D87AB3A-23F3-D0AF-69D8-8385BEDB9152}"/>
              </a:ext>
            </a:extLst>
          </p:cNvPr>
          <p:cNvSpPr txBox="1">
            <a:spLocks/>
          </p:cNvSpPr>
          <p:nvPr/>
        </p:nvSpPr>
        <p:spPr>
          <a:xfrm>
            <a:off x="554181" y="237917"/>
            <a:ext cx="10748228" cy="4436318"/>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t>Dr Brigitte Gerstl: b.gerstl@unsw.edu.au</a:t>
            </a:r>
            <a:endParaRPr lang="en-AU" sz="3000" dirty="0"/>
          </a:p>
        </p:txBody>
      </p:sp>
    </p:spTree>
    <p:extLst>
      <p:ext uri="{BB962C8B-B14F-4D97-AF65-F5344CB8AC3E}">
        <p14:creationId xmlns:p14="http://schemas.microsoft.com/office/powerpoint/2010/main" val="47507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2480-C02A-0A17-AA7E-3C9587001ADE}"/>
              </a:ext>
            </a:extLst>
          </p:cNvPr>
          <p:cNvSpPr txBox="1">
            <a:spLocks/>
          </p:cNvSpPr>
          <p:nvPr/>
        </p:nvSpPr>
        <p:spPr>
          <a:xfrm>
            <a:off x="619760" y="-66982"/>
            <a:ext cx="11115040" cy="1708244"/>
          </a:xfrm>
          <a:prstGeom prst="rect">
            <a:avLst/>
          </a:prstGeom>
        </p:spPr>
        <p:txBody>
          <a:bodyPr anchor="ctr" anchorCtr="0">
            <a:normAutofit/>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sz="5400" dirty="0">
                <a:solidFill>
                  <a:schemeClr val="bg1"/>
                </a:solidFill>
              </a:rPr>
              <a:t>Introduction and Objective</a:t>
            </a:r>
            <a:endParaRPr lang="en-AU" sz="5400" dirty="0">
              <a:solidFill>
                <a:schemeClr val="bg1"/>
              </a:solidFill>
            </a:endParaRPr>
          </a:p>
        </p:txBody>
      </p:sp>
      <p:sp>
        <p:nvSpPr>
          <p:cNvPr id="3" name="Content Placeholder 3">
            <a:extLst>
              <a:ext uri="{FF2B5EF4-FFF2-40B4-BE49-F238E27FC236}">
                <a16:creationId xmlns:a16="http://schemas.microsoft.com/office/drawing/2014/main" id="{FCE07174-B019-5A74-A19A-34D922A631C8}"/>
              </a:ext>
            </a:extLst>
          </p:cNvPr>
          <p:cNvSpPr txBox="1">
            <a:spLocks/>
          </p:cNvSpPr>
          <p:nvPr/>
        </p:nvSpPr>
        <p:spPr>
          <a:xfrm>
            <a:off x="812800" y="1448005"/>
            <a:ext cx="8292592" cy="3769835"/>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Font typeface="Arial" panose="020B0604020202020204" pitchFamily="34" charset="0"/>
              <a:buChar char="•"/>
            </a:pPr>
            <a:r>
              <a:rPr lang="en-US" dirty="0"/>
              <a:t>Building on our successful Big Ideas model, SPHERE announces the 2024 Health Services Research Grant.</a:t>
            </a:r>
          </a:p>
          <a:p>
            <a:pPr marL="514350" indent="-514350">
              <a:buFont typeface="Arial" panose="020B0604020202020204" pitchFamily="34" charset="0"/>
              <a:buChar char="•"/>
            </a:pPr>
            <a:r>
              <a:rPr lang="en-US" b="1" dirty="0"/>
              <a:t>This grant aims to support Big Ideas that promise significant impact on healthcare and practice.</a:t>
            </a:r>
          </a:p>
          <a:p>
            <a:pPr marL="514350" indent="-514350">
              <a:buFont typeface="Arial" panose="020B0604020202020204" pitchFamily="34" charset="0"/>
              <a:buChar char="•"/>
            </a:pPr>
            <a:r>
              <a:rPr lang="en-US" dirty="0"/>
              <a:t>Successful proposals should align with SPHERE priority areas and outline methods for translating research into tangible health improvements.</a:t>
            </a:r>
            <a:endParaRPr lang="en-AU" dirty="0"/>
          </a:p>
        </p:txBody>
      </p:sp>
    </p:spTree>
    <p:extLst>
      <p:ext uri="{BB962C8B-B14F-4D97-AF65-F5344CB8AC3E}">
        <p14:creationId xmlns:p14="http://schemas.microsoft.com/office/powerpoint/2010/main" val="205141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EE85-4D43-9871-8495-145CBCDB2EDF}"/>
              </a:ext>
            </a:extLst>
          </p:cNvPr>
          <p:cNvSpPr txBox="1">
            <a:spLocks/>
          </p:cNvSpPr>
          <p:nvPr/>
        </p:nvSpPr>
        <p:spPr>
          <a:xfrm>
            <a:off x="2982896" y="155326"/>
            <a:ext cx="7519387" cy="563765"/>
          </a:xfrm>
          <a:prstGeom prst="rect">
            <a:avLst/>
          </a:prstGeom>
        </p:spPr>
        <p:txBody>
          <a:bodyPr anchor="ctr" anchorCtr="0">
            <a:normAutofit fontScale="92500" lnSpcReduction="10000"/>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pPr algn="ctr"/>
            <a:r>
              <a:rPr lang="en-US" dirty="0">
                <a:solidFill>
                  <a:schemeClr val="bg1"/>
                </a:solidFill>
              </a:rPr>
              <a:t>Priority Areas</a:t>
            </a:r>
            <a:endParaRPr lang="en-AU" dirty="0">
              <a:solidFill>
                <a:schemeClr val="bg1"/>
              </a:solidFill>
            </a:endParaRPr>
          </a:p>
        </p:txBody>
      </p:sp>
      <p:sp>
        <p:nvSpPr>
          <p:cNvPr id="3" name="Content Placeholder 3">
            <a:extLst>
              <a:ext uri="{FF2B5EF4-FFF2-40B4-BE49-F238E27FC236}">
                <a16:creationId xmlns:a16="http://schemas.microsoft.com/office/drawing/2014/main" id="{CF255631-BECC-686C-6AD4-7829BFD2EE59}"/>
              </a:ext>
            </a:extLst>
          </p:cNvPr>
          <p:cNvSpPr txBox="1">
            <a:spLocks/>
          </p:cNvSpPr>
          <p:nvPr/>
        </p:nvSpPr>
        <p:spPr>
          <a:xfrm>
            <a:off x="221996" y="979899"/>
            <a:ext cx="11185810" cy="393007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mj-lt"/>
              <a:buAutoNum type="arabicPeriod"/>
            </a:pPr>
            <a:r>
              <a:rPr lang="en-US" sz="2000" b="1" dirty="0"/>
              <a:t>Transition of Care</a:t>
            </a:r>
            <a:endParaRPr lang="en-US" sz="2000" dirty="0"/>
          </a:p>
          <a:p>
            <a:pPr marL="742950" lvl="1" indent="-285750">
              <a:buFont typeface="+mj-lt"/>
              <a:buAutoNum type="arabicPeriod"/>
            </a:pPr>
            <a:r>
              <a:rPr lang="en-US" dirty="0"/>
              <a:t>Paediatric to adult services</a:t>
            </a:r>
          </a:p>
          <a:p>
            <a:pPr marL="742950" lvl="1" indent="-285750">
              <a:buFont typeface="+mj-lt"/>
              <a:buAutoNum type="arabicPeriod"/>
            </a:pPr>
            <a:r>
              <a:rPr lang="en-US" dirty="0"/>
              <a:t>Justice health to primary care</a:t>
            </a:r>
          </a:p>
          <a:p>
            <a:pPr marL="742950" lvl="1" indent="-285750">
              <a:buFont typeface="+mj-lt"/>
              <a:buAutoNum type="arabicPeriod"/>
            </a:pPr>
            <a:r>
              <a:rPr lang="en-US" dirty="0"/>
              <a:t>Mental health care for war veterans</a:t>
            </a:r>
          </a:p>
          <a:p>
            <a:pPr marL="742950" lvl="1" indent="-285750">
              <a:buFont typeface="+mj-lt"/>
              <a:buAutoNum type="arabicPeriod"/>
            </a:pPr>
            <a:r>
              <a:rPr lang="en-US" dirty="0"/>
              <a:t>Care for priority populations (CALD, homeless, LGBTQI+)</a:t>
            </a:r>
          </a:p>
          <a:p>
            <a:pPr>
              <a:buFont typeface="+mj-lt"/>
              <a:buAutoNum type="arabicPeriod"/>
            </a:pPr>
            <a:r>
              <a:rPr lang="en-US" sz="2000" b="1" dirty="0"/>
              <a:t>Sustainable Prevention Systems</a:t>
            </a:r>
            <a:endParaRPr lang="en-US" sz="2000" dirty="0"/>
          </a:p>
          <a:p>
            <a:pPr marL="742950" lvl="1" indent="-285750">
              <a:buFont typeface="+mj-lt"/>
              <a:buAutoNum type="arabicPeriod"/>
            </a:pPr>
            <a:r>
              <a:rPr lang="en-US" dirty="0"/>
              <a:t>Diverse communities and environments</a:t>
            </a:r>
          </a:p>
          <a:p>
            <a:pPr>
              <a:buFont typeface="+mj-lt"/>
              <a:buAutoNum type="arabicPeriod"/>
            </a:pPr>
            <a:r>
              <a:rPr lang="en-US" sz="2000" b="1" dirty="0"/>
              <a:t>Models of Home-based or Virtual Care</a:t>
            </a:r>
            <a:endParaRPr lang="en-US" sz="2000" dirty="0"/>
          </a:p>
          <a:p>
            <a:pPr>
              <a:buFont typeface="+mj-lt"/>
              <a:buAutoNum type="arabicPeriod"/>
            </a:pPr>
            <a:r>
              <a:rPr lang="en-US" sz="2000" b="1" dirty="0"/>
              <a:t>Novel Models of Primary Care</a:t>
            </a:r>
            <a:endParaRPr lang="en-US" sz="2000" dirty="0"/>
          </a:p>
          <a:p>
            <a:pPr marL="742950" lvl="1" indent="-285750">
              <a:buFont typeface="+mj-lt"/>
              <a:buAutoNum type="arabicPeriod"/>
            </a:pPr>
            <a:r>
              <a:rPr lang="en-US" dirty="0"/>
              <a:t>Aged care interface</a:t>
            </a:r>
          </a:p>
          <a:p>
            <a:pPr marL="742950" lvl="1" indent="-285750">
              <a:buFont typeface="+mj-lt"/>
              <a:buAutoNum type="arabicPeriod"/>
            </a:pPr>
            <a:r>
              <a:rPr lang="en-US" dirty="0"/>
              <a:t>Audiology and allied health</a:t>
            </a:r>
          </a:p>
          <a:p>
            <a:pPr marL="742950" lvl="1" indent="-285750">
              <a:buFont typeface="+mj-lt"/>
              <a:buAutoNum type="arabicPeriod"/>
            </a:pPr>
            <a:r>
              <a:rPr lang="en-US" dirty="0"/>
              <a:t>Ageing primary care workforce</a:t>
            </a:r>
          </a:p>
          <a:p>
            <a:pPr marL="742950" lvl="1" indent="-285750">
              <a:buFont typeface="+mj-lt"/>
              <a:buAutoNum type="arabicPeriod"/>
            </a:pPr>
            <a:r>
              <a:rPr lang="en-US" dirty="0"/>
              <a:t>Nurse practitioners in primary care</a:t>
            </a:r>
          </a:p>
          <a:p>
            <a:pPr marL="742950" lvl="1" indent="-285750">
              <a:buFont typeface="+mj-lt"/>
              <a:buAutoNum type="arabicPeriod"/>
            </a:pPr>
            <a:r>
              <a:rPr lang="en-US" dirty="0"/>
              <a:t>Dental care and its relationship with primary care</a:t>
            </a:r>
          </a:p>
        </p:txBody>
      </p:sp>
    </p:spTree>
    <p:extLst>
      <p:ext uri="{BB962C8B-B14F-4D97-AF65-F5344CB8AC3E}">
        <p14:creationId xmlns:p14="http://schemas.microsoft.com/office/powerpoint/2010/main" val="40722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648F-E2A3-C53B-9BFA-CCFD57A4CB00}"/>
              </a:ext>
            </a:extLst>
          </p:cNvPr>
          <p:cNvSpPr txBox="1">
            <a:spLocks/>
          </p:cNvSpPr>
          <p:nvPr/>
        </p:nvSpPr>
        <p:spPr>
          <a:xfrm>
            <a:off x="2712442" y="2304"/>
            <a:ext cx="7674431" cy="900098"/>
          </a:xfrm>
          <a:prstGeom prst="rect">
            <a:avLst/>
          </a:prstGeom>
        </p:spPr>
        <p:txBody>
          <a:bodyPr anchor="ctr" anchorCtr="0">
            <a:normAutofit/>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AU" dirty="0">
                <a:solidFill>
                  <a:schemeClr val="bg1"/>
                </a:solidFill>
              </a:rPr>
              <a:t>Eligibility and Collaboration</a:t>
            </a:r>
          </a:p>
        </p:txBody>
      </p:sp>
      <p:sp>
        <p:nvSpPr>
          <p:cNvPr id="3" name="Content Placeholder 4">
            <a:extLst>
              <a:ext uri="{FF2B5EF4-FFF2-40B4-BE49-F238E27FC236}">
                <a16:creationId xmlns:a16="http://schemas.microsoft.com/office/drawing/2014/main" id="{AC2C9B14-39D8-50DC-B80B-43B62610B4E2}"/>
              </a:ext>
            </a:extLst>
          </p:cNvPr>
          <p:cNvSpPr txBox="1">
            <a:spLocks/>
          </p:cNvSpPr>
          <p:nvPr/>
        </p:nvSpPr>
        <p:spPr>
          <a:xfrm>
            <a:off x="357266" y="1848039"/>
            <a:ext cx="11477468" cy="3748657"/>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AU" dirty="0"/>
          </a:p>
        </p:txBody>
      </p:sp>
      <p:sp>
        <p:nvSpPr>
          <p:cNvPr id="4" name="Content Placeholder 3">
            <a:extLst>
              <a:ext uri="{FF2B5EF4-FFF2-40B4-BE49-F238E27FC236}">
                <a16:creationId xmlns:a16="http://schemas.microsoft.com/office/drawing/2014/main" id="{03D50F11-1B89-0898-2322-2E58EB711785}"/>
              </a:ext>
            </a:extLst>
          </p:cNvPr>
          <p:cNvSpPr txBox="1">
            <a:spLocks/>
          </p:cNvSpPr>
          <p:nvPr/>
        </p:nvSpPr>
        <p:spPr>
          <a:xfrm>
            <a:off x="221996" y="979899"/>
            <a:ext cx="11185810" cy="4089251"/>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t>Eligibility:</a:t>
            </a:r>
            <a:endParaRPr lang="en-US" sz="2000" dirty="0"/>
          </a:p>
          <a:p>
            <a:pPr marL="342900" indent="-342900">
              <a:buFont typeface="Arial" panose="020B0604020202020204" pitchFamily="34" charset="0"/>
              <a:buChar char="•"/>
            </a:pPr>
            <a:r>
              <a:rPr lang="en-US" sz="2000" dirty="0">
                <a:solidFill>
                  <a:schemeClr val="tx1"/>
                </a:solidFill>
              </a:rPr>
              <a:t>Demonstrates a Big Idea addressing a knowledge gap or “wicked problem”.</a:t>
            </a:r>
          </a:p>
          <a:p>
            <a:pPr marL="342900" indent="-342900">
              <a:buFont typeface="Arial" panose="020B0604020202020204" pitchFamily="34" charset="0"/>
              <a:buChar char="•"/>
            </a:pPr>
            <a:r>
              <a:rPr lang="en-US" sz="2000" dirty="0">
                <a:solidFill>
                  <a:schemeClr val="tx1"/>
                </a:solidFill>
              </a:rPr>
              <a:t>Aligns with priority areas.</a:t>
            </a:r>
          </a:p>
          <a:p>
            <a:pPr marL="342900" indent="-342900">
              <a:buFont typeface="Arial" panose="020B0604020202020204" pitchFamily="34" charset="0"/>
              <a:buChar char="•"/>
            </a:pPr>
            <a:r>
              <a:rPr lang="en-US" sz="2000" dirty="0">
                <a:solidFill>
                  <a:schemeClr val="tx1"/>
                </a:solidFill>
              </a:rPr>
              <a:t>Collaboration</a:t>
            </a:r>
            <a:r>
              <a:rPr lang="en-US" sz="2000" b="1" dirty="0"/>
              <a:t>*</a:t>
            </a:r>
            <a:r>
              <a:rPr lang="en-US" sz="2000" dirty="0">
                <a:solidFill>
                  <a:schemeClr val="tx1"/>
                </a:solidFill>
              </a:rPr>
              <a:t> across </a:t>
            </a:r>
            <a:r>
              <a:rPr lang="en-US" sz="2000" b="1" dirty="0">
                <a:solidFill>
                  <a:schemeClr val="tx1"/>
                </a:solidFill>
              </a:rPr>
              <a:t>at least 3 SPHERE Platforms and Clinical Themes</a:t>
            </a:r>
            <a:r>
              <a:rPr lang="en-US" sz="2000" dirty="0">
                <a:solidFill>
                  <a:schemeClr val="tx1"/>
                </a:solidFill>
              </a:rPr>
              <a:t>.</a:t>
            </a:r>
            <a:endParaRPr lang="en-US" sz="2000" b="1" dirty="0"/>
          </a:p>
          <a:p>
            <a:pPr marL="342900" indent="-342900">
              <a:buFont typeface="Arial" panose="020B0604020202020204" pitchFamily="34" charset="0"/>
              <a:buChar char="•"/>
            </a:pPr>
            <a:r>
              <a:rPr lang="en-US" sz="2000" dirty="0">
                <a:solidFill>
                  <a:schemeClr val="tx1"/>
                </a:solidFill>
              </a:rPr>
              <a:t>Active consumer, community, and research end-user involvement.</a:t>
            </a:r>
          </a:p>
          <a:p>
            <a:pPr marL="342900" indent="-342900">
              <a:buFont typeface="Arial" panose="020B0604020202020204" pitchFamily="34" charset="0"/>
              <a:buChar char="•"/>
            </a:pPr>
            <a:r>
              <a:rPr lang="en-US" sz="2000" b="1" dirty="0">
                <a:solidFill>
                  <a:schemeClr val="tx1"/>
                </a:solidFill>
              </a:rPr>
              <a:t>CIA must be a SPHERE member.</a:t>
            </a:r>
          </a:p>
          <a:p>
            <a:pPr marL="342900" indent="-342900">
              <a:buFont typeface="Arial" panose="020B0604020202020204" pitchFamily="34" charset="0"/>
              <a:buChar char="•"/>
            </a:pPr>
            <a:r>
              <a:rPr lang="en-US" sz="2000" dirty="0">
                <a:solidFill>
                  <a:schemeClr val="tx1"/>
                </a:solidFill>
              </a:rPr>
              <a:t>Involves early and mid-career researchers.</a:t>
            </a:r>
          </a:p>
          <a:p>
            <a:pPr marL="342900" indent="-342900">
              <a:buFont typeface="Arial" panose="020B0604020202020204" pitchFamily="34" charset="0"/>
              <a:buChar char="•"/>
            </a:pPr>
            <a:r>
              <a:rPr lang="en-US" sz="2000" dirty="0">
                <a:solidFill>
                  <a:schemeClr val="tx1"/>
                </a:solidFill>
              </a:rPr>
              <a:t>Funding contingent on demonstrating pathways to additional funding.</a:t>
            </a:r>
          </a:p>
          <a:p>
            <a:r>
              <a:rPr lang="en-US" sz="2000" b="1" dirty="0"/>
              <a:t>*</a:t>
            </a:r>
            <a:r>
              <a:rPr lang="en-US" sz="1800" dirty="0"/>
              <a:t>Collaboration:</a:t>
            </a:r>
          </a:p>
          <a:p>
            <a:pPr marL="342900" indent="-342900">
              <a:buFont typeface="Arial" panose="020B0604020202020204" pitchFamily="34" charset="0"/>
              <a:buChar char="•"/>
            </a:pPr>
            <a:r>
              <a:rPr lang="en-US" sz="1600" dirty="0">
                <a:solidFill>
                  <a:schemeClr val="tx1"/>
                </a:solidFill>
              </a:rPr>
              <a:t>Multidisciplinary collaboration within SPHERE and external organisations.</a:t>
            </a:r>
          </a:p>
          <a:p>
            <a:pPr marL="342900" indent="-342900">
              <a:buFont typeface="Arial" panose="020B0604020202020204" pitchFamily="34" charset="0"/>
              <a:buChar char="•"/>
            </a:pPr>
            <a:r>
              <a:rPr lang="en-US" sz="1600" dirty="0">
                <a:solidFill>
                  <a:schemeClr val="tx1"/>
                </a:solidFill>
              </a:rPr>
              <a:t>Engagement with consumer and community representatives as co-investigators</a:t>
            </a:r>
            <a:r>
              <a:rPr lang="en-US" sz="1600" dirty="0"/>
              <a:t>.</a:t>
            </a:r>
          </a:p>
        </p:txBody>
      </p:sp>
    </p:spTree>
    <p:extLst>
      <p:ext uri="{BB962C8B-B14F-4D97-AF65-F5344CB8AC3E}">
        <p14:creationId xmlns:p14="http://schemas.microsoft.com/office/powerpoint/2010/main" val="361075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26543-1BED-F772-763E-F4985C8D134C}"/>
              </a:ext>
            </a:extLst>
          </p:cNvPr>
          <p:cNvSpPr txBox="1">
            <a:spLocks/>
          </p:cNvSpPr>
          <p:nvPr/>
        </p:nvSpPr>
        <p:spPr>
          <a:xfrm>
            <a:off x="312824" y="-262511"/>
            <a:ext cx="11018520" cy="1434415"/>
          </a:xfrm>
          <a:prstGeom prst="rect">
            <a:avLst/>
          </a:prstGeom>
        </p:spPr>
        <p:txBody>
          <a:bodyPr anchor="b" anchorCtr="0">
            <a:normAutofit/>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sz="3500" dirty="0">
                <a:solidFill>
                  <a:schemeClr val="bg1"/>
                </a:solidFill>
              </a:rPr>
              <a:t>Funding details</a:t>
            </a:r>
            <a:endParaRPr lang="en-AU" sz="3500" dirty="0">
              <a:solidFill>
                <a:schemeClr val="bg1"/>
              </a:solidFill>
            </a:endParaRPr>
          </a:p>
        </p:txBody>
      </p:sp>
      <p:sp>
        <p:nvSpPr>
          <p:cNvPr id="3" name="Content Placeholder 2">
            <a:extLst>
              <a:ext uri="{FF2B5EF4-FFF2-40B4-BE49-F238E27FC236}">
                <a16:creationId xmlns:a16="http://schemas.microsoft.com/office/drawing/2014/main" id="{86902F44-5C11-0C99-4D00-98AD5B73D41A}"/>
              </a:ext>
            </a:extLst>
          </p:cNvPr>
          <p:cNvSpPr txBox="1">
            <a:spLocks/>
          </p:cNvSpPr>
          <p:nvPr/>
        </p:nvSpPr>
        <p:spPr>
          <a:xfrm>
            <a:off x="312824" y="1369414"/>
            <a:ext cx="11018520" cy="4119172"/>
          </a:xfrm>
          <a:prstGeom prst="rect">
            <a:avLst/>
          </a:prstGeom>
        </p:spPr>
        <p:txBody>
          <a:bodyPr lIns="91440" tIns="45720" rIns="91440" bIns="45720" anchor="t">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buFont typeface="Wingdings" panose="05000000000000000000" pitchFamily="2" charset="2"/>
              <a:buChar char="§"/>
            </a:pPr>
            <a:r>
              <a:rPr lang="en-US" sz="3200" dirty="0">
                <a:solidFill>
                  <a:schemeClr val="tx1"/>
                </a:solidFill>
              </a:rPr>
              <a:t>Total funding available: $500,000</a:t>
            </a:r>
          </a:p>
          <a:p>
            <a:pPr marL="514350" indent="-514350">
              <a:buFont typeface="Wingdings" panose="05000000000000000000" pitchFamily="2" charset="2"/>
              <a:buChar char="§"/>
            </a:pPr>
            <a:r>
              <a:rPr lang="en-US" sz="3200" dirty="0">
                <a:solidFill>
                  <a:schemeClr val="tx1"/>
                </a:solidFill>
              </a:rPr>
              <a:t>Supports 3-5 grants, each between $100,000-$200,000</a:t>
            </a:r>
          </a:p>
          <a:p>
            <a:pPr marL="514350" indent="-514350">
              <a:buFont typeface="Wingdings" panose="05000000000000000000" pitchFamily="2" charset="2"/>
              <a:buChar char="§"/>
            </a:pPr>
            <a:r>
              <a:rPr lang="en-US" sz="3200" b="1" dirty="0">
                <a:solidFill>
                  <a:schemeClr val="tx1"/>
                </a:solidFill>
              </a:rPr>
              <a:t>Project grant is for 12 months</a:t>
            </a:r>
            <a:endParaRPr lang="en-US" sz="3200" b="1" dirty="0">
              <a:solidFill>
                <a:schemeClr val="tx1"/>
              </a:solidFill>
              <a:ea typeface="Calibri"/>
              <a:cs typeface="Calibri"/>
            </a:endParaRPr>
          </a:p>
          <a:p>
            <a:pPr marL="514350" indent="-514350">
              <a:buFont typeface="Wingdings" panose="05000000000000000000" pitchFamily="2" charset="2"/>
              <a:buChar char="§"/>
            </a:pPr>
            <a:r>
              <a:rPr lang="en-US" sz="3200" b="1" dirty="0">
                <a:solidFill>
                  <a:schemeClr val="tx1"/>
                </a:solidFill>
              </a:rPr>
              <a:t>Funding contingent on demonstrating pathways to additional funding</a:t>
            </a:r>
          </a:p>
          <a:p>
            <a:pPr marL="514350" indent="-514350">
              <a:buFont typeface="Wingdings" panose="05000000000000000000" pitchFamily="2" charset="2"/>
              <a:buChar char="§"/>
            </a:pPr>
            <a:r>
              <a:rPr lang="en-US" sz="3200" dirty="0">
                <a:solidFill>
                  <a:schemeClr val="tx1"/>
                </a:solidFill>
              </a:rPr>
              <a:t>Grants are non-renewable and must be completed within the funding period</a:t>
            </a:r>
            <a:endParaRPr lang="en-AU" sz="3200" dirty="0">
              <a:solidFill>
                <a:schemeClr val="tx1"/>
              </a:solidFill>
            </a:endParaRPr>
          </a:p>
        </p:txBody>
      </p:sp>
    </p:spTree>
    <p:extLst>
      <p:ext uri="{BB962C8B-B14F-4D97-AF65-F5344CB8AC3E}">
        <p14:creationId xmlns:p14="http://schemas.microsoft.com/office/powerpoint/2010/main" val="240470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863A-93F8-2B97-CF32-E23B4C574AC8}"/>
              </a:ext>
            </a:extLst>
          </p:cNvPr>
          <p:cNvSpPr txBox="1">
            <a:spLocks/>
          </p:cNvSpPr>
          <p:nvPr/>
        </p:nvSpPr>
        <p:spPr>
          <a:xfrm>
            <a:off x="5224732" y="-86266"/>
            <a:ext cx="5125375" cy="733247"/>
          </a:xfrm>
          <a:prstGeom prst="rect">
            <a:avLst/>
          </a:prstGeom>
        </p:spPr>
        <p:txBody>
          <a:bodyPr anchor="b" anchorCtr="0">
            <a:normAutofit/>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sz="3500" dirty="0">
                <a:solidFill>
                  <a:schemeClr val="bg1"/>
                </a:solidFill>
              </a:rPr>
              <a:t>Support and Timeline</a:t>
            </a:r>
            <a:endParaRPr lang="en-AU" sz="3500" dirty="0">
              <a:solidFill>
                <a:schemeClr val="bg1"/>
              </a:solidFill>
            </a:endParaRPr>
          </a:p>
        </p:txBody>
      </p:sp>
      <p:sp>
        <p:nvSpPr>
          <p:cNvPr id="3" name="Content Placeholder 2">
            <a:extLst>
              <a:ext uri="{FF2B5EF4-FFF2-40B4-BE49-F238E27FC236}">
                <a16:creationId xmlns:a16="http://schemas.microsoft.com/office/drawing/2014/main" id="{07984396-066D-A81E-A77C-A9D7A5DB634D}"/>
              </a:ext>
            </a:extLst>
          </p:cNvPr>
          <p:cNvSpPr txBox="1">
            <a:spLocks/>
          </p:cNvSpPr>
          <p:nvPr/>
        </p:nvSpPr>
        <p:spPr>
          <a:xfrm>
            <a:off x="353755" y="366622"/>
            <a:ext cx="10515600" cy="435133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t>Support:</a:t>
            </a:r>
            <a:endParaRPr lang="en-US" sz="2000" dirty="0"/>
          </a:p>
          <a:p>
            <a:pPr marL="342900" indent="-342900">
              <a:buFont typeface="Arial" panose="020B0604020202020204" pitchFamily="34" charset="0"/>
              <a:buChar char="•"/>
            </a:pPr>
            <a:r>
              <a:rPr lang="en-US" sz="2000" dirty="0">
                <a:solidFill>
                  <a:schemeClr val="tx1"/>
                </a:solidFill>
              </a:rPr>
              <a:t>SPHERE facilitates networking and guidance for forming partnerships.</a:t>
            </a:r>
          </a:p>
          <a:p>
            <a:pPr marL="342900" indent="-342900">
              <a:buFont typeface="Arial" panose="020B0604020202020204" pitchFamily="34" charset="0"/>
              <a:buChar char="•"/>
            </a:pPr>
            <a:r>
              <a:rPr lang="en-US" sz="2000" b="1" dirty="0">
                <a:solidFill>
                  <a:schemeClr val="tx1"/>
                </a:solidFill>
              </a:rPr>
              <a:t>Assistance in connecting with research teams, health service providers, and consumer representatives.</a:t>
            </a:r>
          </a:p>
          <a:p>
            <a:r>
              <a:rPr lang="en-US" sz="2000" b="1" dirty="0"/>
              <a:t>Timeline:</a:t>
            </a:r>
            <a:endParaRPr lang="en-US" sz="2000" dirty="0"/>
          </a:p>
          <a:p>
            <a:pPr marL="342900" indent="-342900">
              <a:buFont typeface="Arial" panose="020B0604020202020204" pitchFamily="34" charset="0"/>
              <a:buChar char="•"/>
            </a:pPr>
            <a:r>
              <a:rPr lang="en-US" sz="2000" b="1" dirty="0">
                <a:solidFill>
                  <a:schemeClr val="tx1"/>
                </a:solidFill>
              </a:rPr>
              <a:t>Call for Applications:</a:t>
            </a:r>
            <a:r>
              <a:rPr lang="en-US" sz="2000" dirty="0">
                <a:solidFill>
                  <a:schemeClr val="tx1"/>
                </a:solidFill>
              </a:rPr>
              <a:t> 26th July 2024</a:t>
            </a:r>
          </a:p>
          <a:p>
            <a:pPr marL="342900" indent="-342900">
              <a:buFont typeface="Arial" panose="020B0604020202020204" pitchFamily="34" charset="0"/>
              <a:buChar char="•"/>
            </a:pPr>
            <a:r>
              <a:rPr lang="en-US" sz="2000" b="1" dirty="0">
                <a:solidFill>
                  <a:schemeClr val="tx1"/>
                </a:solidFill>
              </a:rPr>
              <a:t>Project Plan Submission:</a:t>
            </a:r>
            <a:r>
              <a:rPr lang="en-US" sz="2000" dirty="0">
                <a:solidFill>
                  <a:schemeClr val="tx1"/>
                </a:solidFill>
              </a:rPr>
              <a:t> 14th September 2024</a:t>
            </a:r>
          </a:p>
          <a:p>
            <a:pPr marL="342900" indent="-342900">
              <a:buFont typeface="Arial" panose="020B0604020202020204" pitchFamily="34" charset="0"/>
              <a:buChar char="•"/>
            </a:pPr>
            <a:r>
              <a:rPr lang="en-US" sz="2000" b="1" dirty="0">
                <a:solidFill>
                  <a:schemeClr val="tx1"/>
                </a:solidFill>
              </a:rPr>
              <a:t>Close of Applications:</a:t>
            </a:r>
            <a:r>
              <a:rPr lang="en-US" sz="2000" dirty="0">
                <a:solidFill>
                  <a:schemeClr val="tx1"/>
                </a:solidFill>
              </a:rPr>
              <a:t> 11th October 2024</a:t>
            </a:r>
          </a:p>
          <a:p>
            <a:pPr marL="342900" indent="-342900">
              <a:buFont typeface="Arial" panose="020B0604020202020204" pitchFamily="34" charset="0"/>
              <a:buChar char="•"/>
            </a:pPr>
            <a:r>
              <a:rPr lang="en-US" sz="2000" b="1" dirty="0">
                <a:solidFill>
                  <a:schemeClr val="tx1"/>
                </a:solidFill>
              </a:rPr>
              <a:t>Review Panel Scores:</a:t>
            </a:r>
            <a:r>
              <a:rPr lang="en-US" sz="2000" dirty="0">
                <a:solidFill>
                  <a:schemeClr val="tx1"/>
                </a:solidFill>
              </a:rPr>
              <a:t> By 15th November 2024</a:t>
            </a:r>
          </a:p>
          <a:p>
            <a:pPr marL="342900" indent="-342900">
              <a:buFont typeface="Arial" panose="020B0604020202020204" pitchFamily="34" charset="0"/>
              <a:buChar char="•"/>
            </a:pPr>
            <a:r>
              <a:rPr lang="en-US" sz="2000" b="1" dirty="0">
                <a:solidFill>
                  <a:schemeClr val="tx1"/>
                </a:solidFill>
              </a:rPr>
              <a:t>Funding Notification:</a:t>
            </a:r>
            <a:r>
              <a:rPr lang="en-US" sz="2000" dirty="0">
                <a:solidFill>
                  <a:schemeClr val="tx1"/>
                </a:solidFill>
              </a:rPr>
              <a:t> By 30th November 2024</a:t>
            </a:r>
          </a:p>
          <a:p>
            <a:pPr marL="342900" indent="-342900">
              <a:buFont typeface="Arial" panose="020B0604020202020204" pitchFamily="34" charset="0"/>
              <a:buChar char="•"/>
            </a:pPr>
            <a:r>
              <a:rPr lang="en-US" sz="2000" b="1" dirty="0">
                <a:solidFill>
                  <a:schemeClr val="tx1"/>
                </a:solidFill>
              </a:rPr>
              <a:t>Project Commencement:</a:t>
            </a:r>
            <a:r>
              <a:rPr lang="en-US" sz="2000" dirty="0">
                <a:solidFill>
                  <a:schemeClr val="tx1"/>
                </a:solidFill>
              </a:rPr>
              <a:t> Q1 2025</a:t>
            </a:r>
          </a:p>
          <a:p>
            <a:pPr marL="342900" indent="-342900">
              <a:buFont typeface="Arial" panose="020B0604020202020204" pitchFamily="34" charset="0"/>
              <a:buChar char="•"/>
            </a:pPr>
            <a:r>
              <a:rPr lang="en-US" sz="2000" b="1" dirty="0">
                <a:solidFill>
                  <a:schemeClr val="tx1"/>
                </a:solidFill>
              </a:rPr>
              <a:t>Progress Reports:</a:t>
            </a:r>
            <a:r>
              <a:rPr lang="en-US" sz="2000" dirty="0">
                <a:solidFill>
                  <a:schemeClr val="tx1"/>
                </a:solidFill>
              </a:rPr>
              <a:t> Q3 2025</a:t>
            </a:r>
          </a:p>
          <a:p>
            <a:pPr marL="342900" indent="-342900">
              <a:buFont typeface="Arial" panose="020B0604020202020204" pitchFamily="34" charset="0"/>
              <a:buChar char="•"/>
            </a:pPr>
            <a:r>
              <a:rPr lang="en-US" sz="2000" b="1" dirty="0">
                <a:solidFill>
                  <a:schemeClr val="tx1"/>
                </a:solidFill>
              </a:rPr>
              <a:t>Final Report:</a:t>
            </a:r>
            <a:r>
              <a:rPr lang="en-US" sz="2000" dirty="0">
                <a:solidFill>
                  <a:schemeClr val="tx1"/>
                </a:solidFill>
              </a:rPr>
              <a:t> Q2 2026</a:t>
            </a:r>
          </a:p>
          <a:p>
            <a:pPr marL="446088" indent="-446088">
              <a:buFont typeface="+mj-lt"/>
              <a:buAutoNum type="arabicPeriod" startAt="4"/>
            </a:pPr>
            <a:endParaRPr lang="en-AU" sz="2000" dirty="0"/>
          </a:p>
        </p:txBody>
      </p:sp>
    </p:spTree>
    <p:extLst>
      <p:ext uri="{BB962C8B-B14F-4D97-AF65-F5344CB8AC3E}">
        <p14:creationId xmlns:p14="http://schemas.microsoft.com/office/powerpoint/2010/main" val="397738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9DE1-1B40-F0C5-54BB-DD14590B35A1}"/>
              </a:ext>
            </a:extLst>
          </p:cNvPr>
          <p:cNvSpPr txBox="1">
            <a:spLocks/>
          </p:cNvSpPr>
          <p:nvPr/>
        </p:nvSpPr>
        <p:spPr>
          <a:xfrm>
            <a:off x="4437787" y="107334"/>
            <a:ext cx="6069188" cy="548274"/>
          </a:xfrm>
          <a:prstGeom prst="rect">
            <a:avLst/>
          </a:prstGeom>
        </p:spPr>
        <p:txBody>
          <a:bodyPr anchor="t" anchorCtr="0">
            <a:normAutofit fontScale="92500" lnSpcReduction="20000"/>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dirty="0">
                <a:solidFill>
                  <a:schemeClr val="bg1"/>
                </a:solidFill>
              </a:rPr>
              <a:t>Application Evaluation</a:t>
            </a:r>
            <a:endParaRPr lang="en-AU" dirty="0">
              <a:solidFill>
                <a:schemeClr val="bg1"/>
              </a:solidFill>
            </a:endParaRPr>
          </a:p>
        </p:txBody>
      </p:sp>
      <p:sp>
        <p:nvSpPr>
          <p:cNvPr id="3" name="Content Placeholder 2">
            <a:extLst>
              <a:ext uri="{FF2B5EF4-FFF2-40B4-BE49-F238E27FC236}">
                <a16:creationId xmlns:a16="http://schemas.microsoft.com/office/drawing/2014/main" id="{D870B811-1F0E-4FC7-E34B-135DBC31B4C1}"/>
              </a:ext>
            </a:extLst>
          </p:cNvPr>
          <p:cNvSpPr txBox="1">
            <a:spLocks/>
          </p:cNvSpPr>
          <p:nvPr/>
        </p:nvSpPr>
        <p:spPr>
          <a:xfrm>
            <a:off x="357889" y="1157191"/>
            <a:ext cx="11834111" cy="363928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Project Significance and Impact</a:t>
            </a:r>
          </a:p>
          <a:p>
            <a:pPr marL="285750" indent="-285750">
              <a:buFont typeface="Arial" panose="020B0604020202020204" pitchFamily="34" charset="0"/>
              <a:buChar char="•"/>
            </a:pPr>
            <a:r>
              <a:rPr lang="en-US" sz="1600" b="1" dirty="0">
                <a:solidFill>
                  <a:schemeClr val="tx1"/>
                </a:solidFill>
              </a:rPr>
              <a:t>Addresses critical health system needs valuable to community, healthcare providers, and system manage</a:t>
            </a:r>
            <a:r>
              <a:rPr lang="en-US" sz="1600" dirty="0">
                <a:solidFill>
                  <a:schemeClr val="tx1"/>
                </a:solidFill>
              </a:rPr>
              <a:t>rs</a:t>
            </a:r>
          </a:p>
          <a:p>
            <a:pPr marL="285750" indent="-285750">
              <a:buFont typeface="Arial" panose="020B0604020202020204" pitchFamily="34" charset="0"/>
              <a:buChar char="•"/>
            </a:pPr>
            <a:r>
              <a:rPr lang="en-US" sz="1600" dirty="0">
                <a:solidFill>
                  <a:schemeClr val="tx1"/>
                </a:solidFill>
              </a:rPr>
              <a:t>Demonstrates potential for national and international competitiveness</a:t>
            </a:r>
          </a:p>
          <a:p>
            <a:pPr marL="285750" indent="-285750">
              <a:buFont typeface="Arial" panose="020B0604020202020204" pitchFamily="34" charset="0"/>
              <a:buChar char="•"/>
            </a:pPr>
            <a:r>
              <a:rPr lang="en-US" sz="1600" dirty="0">
                <a:solidFill>
                  <a:schemeClr val="tx1"/>
                </a:solidFill>
              </a:rPr>
              <a:t>Clear plan for translating research outcomes into improved health outcomes</a:t>
            </a:r>
          </a:p>
          <a:p>
            <a:pPr marL="285750" indent="-285750">
              <a:buFont typeface="Arial" panose="020B0604020202020204" pitchFamily="34" charset="0"/>
              <a:buChar char="•"/>
            </a:pPr>
            <a:r>
              <a:rPr lang="en-US" sz="1600" dirty="0">
                <a:solidFill>
                  <a:schemeClr val="tx1"/>
                </a:solidFill>
              </a:rPr>
              <a:t>Enhances healthcare system effectiveness</a:t>
            </a:r>
          </a:p>
          <a:p>
            <a:pPr marL="285750" indent="-285750">
              <a:buFont typeface="Arial" panose="020B0604020202020204" pitchFamily="34" charset="0"/>
              <a:buChar char="•"/>
            </a:pPr>
            <a:r>
              <a:rPr lang="en-US" sz="1600" b="1" dirty="0">
                <a:solidFill>
                  <a:schemeClr val="tx1"/>
                </a:solidFill>
              </a:rPr>
              <a:t>Justification as a "Big Idea" with significant potential impact</a:t>
            </a:r>
          </a:p>
          <a:p>
            <a:r>
              <a:rPr lang="en-US" sz="1800" b="1" dirty="0"/>
              <a:t>Project Plan</a:t>
            </a:r>
          </a:p>
          <a:p>
            <a:pPr marL="285750" indent="-285750">
              <a:buFont typeface="Arial" panose="020B0604020202020204" pitchFamily="34" charset="0"/>
              <a:buChar char="•"/>
            </a:pPr>
            <a:r>
              <a:rPr lang="en-US" sz="1600" dirty="0">
                <a:solidFill>
                  <a:schemeClr val="tx1"/>
                </a:solidFill>
              </a:rPr>
              <a:t>Well-defined, logical, and strongly developed objectives</a:t>
            </a:r>
          </a:p>
          <a:p>
            <a:pPr marL="285750" indent="-285750">
              <a:buFont typeface="Arial" panose="020B0604020202020204" pitchFamily="34" charset="0"/>
              <a:buChar char="•"/>
            </a:pPr>
            <a:r>
              <a:rPr lang="en-US" sz="1600" dirty="0">
                <a:solidFill>
                  <a:schemeClr val="tx1"/>
                </a:solidFill>
              </a:rPr>
              <a:t>Research design effectively addresses stated aims</a:t>
            </a:r>
          </a:p>
          <a:p>
            <a:pPr marL="285750" indent="-285750">
              <a:buFont typeface="Arial" panose="020B0604020202020204" pitchFamily="34" charset="0"/>
              <a:buChar char="•"/>
            </a:pPr>
            <a:r>
              <a:rPr lang="en-US" sz="1600" dirty="0">
                <a:solidFill>
                  <a:schemeClr val="tx1"/>
                </a:solidFill>
              </a:rPr>
              <a:t>Demonstrates high feasibility with mitigated risks</a:t>
            </a:r>
          </a:p>
          <a:p>
            <a:pPr marL="285750" indent="-285750">
              <a:buFont typeface="Arial" panose="020B0604020202020204" pitchFamily="34" charset="0"/>
              <a:buChar char="•"/>
            </a:pPr>
            <a:r>
              <a:rPr lang="en-US" sz="1600" dirty="0">
                <a:solidFill>
                  <a:schemeClr val="tx1"/>
                </a:solidFill>
              </a:rPr>
              <a:t>Considers available resources (workforce/COVID) and timeframes (HREC)</a:t>
            </a:r>
          </a:p>
          <a:p>
            <a:pPr marL="285750" indent="-285750">
              <a:buFont typeface="Arial" panose="020B0604020202020204" pitchFamily="34" charset="0"/>
              <a:buChar char="•"/>
            </a:pPr>
            <a:r>
              <a:rPr lang="en-US" sz="1600" dirty="0">
                <a:solidFill>
                  <a:schemeClr val="tx1"/>
                </a:solidFill>
              </a:rPr>
              <a:t>Innovative approach to addressing health system needs</a:t>
            </a:r>
          </a:p>
          <a:p>
            <a:pPr marL="285750" indent="-285750">
              <a:buFont typeface="Arial" panose="020B0604020202020204" pitchFamily="34" charset="0"/>
              <a:buChar char="•"/>
            </a:pPr>
            <a:r>
              <a:rPr lang="en-US" sz="1600" dirty="0">
                <a:solidFill>
                  <a:schemeClr val="tx1"/>
                </a:solidFill>
              </a:rPr>
              <a:t>Clear project monitoring strategies and governance arrangements</a:t>
            </a:r>
          </a:p>
        </p:txBody>
      </p:sp>
    </p:spTree>
    <p:extLst>
      <p:ext uri="{BB962C8B-B14F-4D97-AF65-F5344CB8AC3E}">
        <p14:creationId xmlns:p14="http://schemas.microsoft.com/office/powerpoint/2010/main" val="51450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19DE1-1B40-F0C5-54BB-DD14590B35A1}"/>
              </a:ext>
            </a:extLst>
          </p:cNvPr>
          <p:cNvSpPr txBox="1">
            <a:spLocks/>
          </p:cNvSpPr>
          <p:nvPr/>
        </p:nvSpPr>
        <p:spPr>
          <a:xfrm>
            <a:off x="2643492" y="210851"/>
            <a:ext cx="9838931" cy="548274"/>
          </a:xfrm>
          <a:prstGeom prst="rect">
            <a:avLst/>
          </a:prstGeom>
        </p:spPr>
        <p:txBody>
          <a:bodyPr anchor="t" anchorCtr="0">
            <a:normAutofit fontScale="92500" lnSpcReduction="20000"/>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dirty="0">
                <a:solidFill>
                  <a:schemeClr val="bg1"/>
                </a:solidFill>
              </a:rPr>
              <a:t>Application Evaluation</a:t>
            </a:r>
            <a:endParaRPr lang="en-AU" dirty="0">
              <a:solidFill>
                <a:schemeClr val="bg1"/>
              </a:solidFill>
            </a:endParaRPr>
          </a:p>
        </p:txBody>
      </p:sp>
      <p:sp>
        <p:nvSpPr>
          <p:cNvPr id="3" name="Content Placeholder 2">
            <a:extLst>
              <a:ext uri="{FF2B5EF4-FFF2-40B4-BE49-F238E27FC236}">
                <a16:creationId xmlns:a16="http://schemas.microsoft.com/office/drawing/2014/main" id="{D870B811-1F0E-4FC7-E34B-135DBC31B4C1}"/>
              </a:ext>
            </a:extLst>
          </p:cNvPr>
          <p:cNvSpPr txBox="1">
            <a:spLocks/>
          </p:cNvSpPr>
          <p:nvPr/>
        </p:nvSpPr>
        <p:spPr>
          <a:xfrm>
            <a:off x="262999" y="1191697"/>
            <a:ext cx="10416504" cy="363928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700" b="1" dirty="0"/>
              <a:t>Collaboration, Strength and Record of Achievement</a:t>
            </a:r>
          </a:p>
          <a:p>
            <a:pPr marL="285750" indent="-285750">
              <a:buFont typeface="Arial" panose="020B0604020202020204" pitchFamily="34" charset="0"/>
              <a:buChar char="•"/>
            </a:pPr>
            <a:r>
              <a:rPr lang="en-US" sz="1700" dirty="0">
                <a:solidFill>
                  <a:schemeClr val="tx1"/>
                </a:solidFill>
              </a:rPr>
              <a:t>Demonstrates how seed funding will accelerate a </a:t>
            </a:r>
            <a:r>
              <a:rPr lang="en-US" sz="1700" b="1" dirty="0">
                <a:solidFill>
                  <a:schemeClr val="tx1"/>
                </a:solidFill>
              </a:rPr>
              <a:t>“Big Idea” </a:t>
            </a:r>
            <a:r>
              <a:rPr lang="en-US" sz="1700" dirty="0">
                <a:solidFill>
                  <a:schemeClr val="tx1"/>
                </a:solidFill>
              </a:rPr>
              <a:t>in the research development pipeline and identifies pathways to larger-scale research translation and collaboration schemes.</a:t>
            </a:r>
          </a:p>
          <a:p>
            <a:pPr marL="285750" indent="-285750">
              <a:buFont typeface="Arial" panose="020B0604020202020204" pitchFamily="34" charset="0"/>
              <a:buChar char="•"/>
            </a:pPr>
            <a:r>
              <a:rPr lang="en-US" sz="1700" b="1" dirty="0">
                <a:solidFill>
                  <a:schemeClr val="tx1"/>
                </a:solidFill>
              </a:rPr>
              <a:t>Presents a clear strategy for sustainable future funding</a:t>
            </a:r>
            <a:r>
              <a:rPr lang="en-US" sz="1700" dirty="0">
                <a:solidFill>
                  <a:schemeClr val="tx1"/>
                </a:solidFill>
              </a:rPr>
              <a:t>, with </a:t>
            </a:r>
            <a:r>
              <a:rPr lang="en-US" sz="1700" b="1" dirty="0">
                <a:solidFill>
                  <a:schemeClr val="tx1"/>
                </a:solidFill>
              </a:rPr>
              <a:t>potential to leverage additional funding </a:t>
            </a:r>
            <a:r>
              <a:rPr lang="en-US" sz="1700" dirty="0">
                <a:solidFill>
                  <a:schemeClr val="tx1"/>
                </a:solidFill>
              </a:rPr>
              <a:t>and new investment opportunities.</a:t>
            </a:r>
          </a:p>
          <a:p>
            <a:pPr marL="285750" indent="-285750">
              <a:buFont typeface="Arial" panose="020B0604020202020204" pitchFamily="34" charset="0"/>
              <a:buChar char="•"/>
            </a:pPr>
            <a:r>
              <a:rPr lang="en-US" sz="1700" b="1" dirty="0">
                <a:solidFill>
                  <a:schemeClr val="tx1"/>
                </a:solidFill>
              </a:rPr>
              <a:t>Identifies risks </a:t>
            </a:r>
            <a:r>
              <a:rPr lang="en-US" sz="1700" dirty="0">
                <a:solidFill>
                  <a:schemeClr val="tx1"/>
                </a:solidFill>
              </a:rPr>
              <a:t>(e.g., COVID, workforce, ethics delays) and </a:t>
            </a:r>
            <a:r>
              <a:rPr lang="en-US" sz="1700" b="1" dirty="0">
                <a:solidFill>
                  <a:schemeClr val="tx1"/>
                </a:solidFill>
              </a:rPr>
              <a:t>outlines mitigation strategies</a:t>
            </a:r>
            <a:r>
              <a:rPr lang="en-US" sz="1700" dirty="0">
                <a:solidFill>
                  <a:schemeClr val="tx1"/>
                </a:solidFill>
              </a:rPr>
              <a:t>.</a:t>
            </a:r>
          </a:p>
          <a:p>
            <a:pPr marL="285750" indent="-285750">
              <a:buFont typeface="Arial" panose="020B0604020202020204" pitchFamily="34" charset="0"/>
              <a:buChar char="•"/>
            </a:pPr>
            <a:r>
              <a:rPr lang="en-US" sz="1700" dirty="0">
                <a:solidFill>
                  <a:schemeClr val="tx1"/>
                </a:solidFill>
              </a:rPr>
              <a:t>Plans for continued collaboration beyond project completion to enhance research and translation capabilities.</a:t>
            </a:r>
          </a:p>
          <a:p>
            <a:pPr marL="285750" indent="-285750">
              <a:buFont typeface="Arial" panose="020B0604020202020204" pitchFamily="34" charset="0"/>
              <a:buChar char="•"/>
            </a:pPr>
            <a:r>
              <a:rPr lang="en-US" sz="1700" dirty="0">
                <a:solidFill>
                  <a:schemeClr val="tx1"/>
                </a:solidFill>
              </a:rPr>
              <a:t>The project leadership team has a strong track record and includes early and mid-career researchers (EMCR), with involvement from </a:t>
            </a:r>
            <a:r>
              <a:rPr lang="en-US" sz="1700" b="1" dirty="0">
                <a:solidFill>
                  <a:schemeClr val="tx1"/>
                </a:solidFill>
              </a:rPr>
              <a:t>at least three Clinical Themes and/or Platforms</a:t>
            </a:r>
            <a:r>
              <a:rPr lang="en-US" sz="1700" dirty="0">
                <a:solidFill>
                  <a:schemeClr val="tx1"/>
                </a:solidFill>
              </a:rPr>
              <a:t>.</a:t>
            </a:r>
          </a:p>
          <a:p>
            <a:pPr marL="285750" indent="-285750">
              <a:buFont typeface="Arial" panose="020B0604020202020204" pitchFamily="34" charset="0"/>
              <a:buChar char="•"/>
            </a:pPr>
            <a:r>
              <a:rPr lang="en-US" sz="1700" dirty="0">
                <a:solidFill>
                  <a:schemeClr val="tx1"/>
                </a:solidFill>
              </a:rPr>
              <a:t>Support requests to platforms and themes that you are collaborating with must be submitted to the Theme or Platform lead </a:t>
            </a:r>
            <a:r>
              <a:rPr lang="en-US" sz="1700" b="1" dirty="0">
                <a:solidFill>
                  <a:schemeClr val="tx1"/>
                </a:solidFill>
              </a:rPr>
              <a:t>at least four weeks prior to the grant submission deadline of Friday, 11th October 2024.</a:t>
            </a:r>
          </a:p>
          <a:p>
            <a:pPr marL="285750" indent="-285750">
              <a:buFont typeface="Arial" panose="020B0604020202020204" pitchFamily="34" charset="0"/>
              <a:buChar char="•"/>
            </a:pPr>
            <a:r>
              <a:rPr lang="en-US" sz="1700" dirty="0">
                <a:solidFill>
                  <a:schemeClr val="tx1"/>
                </a:solidFill>
              </a:rPr>
              <a:t>Emphasises consumer and community involvement.</a:t>
            </a:r>
          </a:p>
          <a:p>
            <a:pPr marL="285750" indent="-285750">
              <a:buFont typeface="Arial" panose="020B0604020202020204" pitchFamily="34" charset="0"/>
              <a:buChar char="•"/>
            </a:pPr>
            <a:r>
              <a:rPr lang="en-US" sz="1700" b="1" dirty="0">
                <a:solidFill>
                  <a:schemeClr val="tx1"/>
                </a:solidFill>
              </a:rPr>
              <a:t>Multi-disciplinary team includes biostatisticians, health economists, and implementation scientists, further engaging with groups or organisations beyond SPHERE</a:t>
            </a:r>
            <a:r>
              <a:rPr lang="en-US" sz="1700" dirty="0">
                <a:solidFill>
                  <a:schemeClr val="tx1"/>
                </a:solidFill>
              </a:rPr>
              <a:t>.</a:t>
            </a:r>
          </a:p>
        </p:txBody>
      </p:sp>
    </p:spTree>
    <p:extLst>
      <p:ext uri="{BB962C8B-B14F-4D97-AF65-F5344CB8AC3E}">
        <p14:creationId xmlns:p14="http://schemas.microsoft.com/office/powerpoint/2010/main" val="37754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4548-A03F-ABBE-8698-BB7F68CE53A9}"/>
              </a:ext>
            </a:extLst>
          </p:cNvPr>
          <p:cNvSpPr txBox="1">
            <a:spLocks/>
          </p:cNvSpPr>
          <p:nvPr/>
        </p:nvSpPr>
        <p:spPr>
          <a:xfrm>
            <a:off x="3577348" y="170121"/>
            <a:ext cx="7404078" cy="502739"/>
          </a:xfrm>
          <a:prstGeom prst="rect">
            <a:avLst/>
          </a:prstGeom>
        </p:spPr>
        <p:txBody>
          <a:bodyPr anchor="t" anchorCtr="0">
            <a:noAutofit/>
          </a:bodyPr>
          <a:lstStyle>
            <a:lvl1pPr algn="l" defTabSz="914400" rtl="0" eaLnBrk="1" latinLnBrk="0" hangingPunct="1">
              <a:lnSpc>
                <a:spcPct val="90000"/>
              </a:lnSpc>
              <a:spcBef>
                <a:spcPct val="0"/>
              </a:spcBef>
              <a:buNone/>
              <a:defRPr sz="4000" b="1" i="0" kern="1200" cap="all" baseline="0">
                <a:solidFill>
                  <a:schemeClr val="tx1"/>
                </a:solidFill>
                <a:latin typeface="Calibri" panose="020F0502020204030204" pitchFamily="34" charset="0"/>
                <a:ea typeface="+mj-ea"/>
                <a:cs typeface="+mj-cs"/>
              </a:defRPr>
            </a:lvl1pPr>
          </a:lstStyle>
          <a:p>
            <a:r>
              <a:rPr lang="en-US" sz="3000" dirty="0">
                <a:solidFill>
                  <a:schemeClr val="bg1"/>
                </a:solidFill>
              </a:rPr>
              <a:t>Key components  of proposal</a:t>
            </a:r>
            <a:endParaRPr lang="en-AU" sz="3000" dirty="0">
              <a:solidFill>
                <a:schemeClr val="bg1"/>
              </a:solidFill>
            </a:endParaRPr>
          </a:p>
        </p:txBody>
      </p:sp>
      <p:sp>
        <p:nvSpPr>
          <p:cNvPr id="3" name="Content Placeholder 2">
            <a:extLst>
              <a:ext uri="{FF2B5EF4-FFF2-40B4-BE49-F238E27FC236}">
                <a16:creationId xmlns:a16="http://schemas.microsoft.com/office/drawing/2014/main" id="{9E3A7779-BD74-28A2-DF28-B912EDA3B80D}"/>
              </a:ext>
            </a:extLst>
          </p:cNvPr>
          <p:cNvSpPr txBox="1">
            <a:spLocks/>
          </p:cNvSpPr>
          <p:nvPr/>
        </p:nvSpPr>
        <p:spPr>
          <a:xfrm>
            <a:off x="397092" y="1333594"/>
            <a:ext cx="12191695" cy="363928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5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Calibri" panose="020F0502020204030204" pitchFamily="34" charset="0"/>
                <a:ea typeface="+mn-ea"/>
                <a:cs typeface="+mn-cs"/>
              </a:defRPr>
            </a:lvl2pPr>
            <a:lvl3pPr marL="914400" indent="0" algn="l" defTabSz="914400" rtl="0" eaLnBrk="1" latinLnBrk="0" hangingPunct="1">
              <a:lnSpc>
                <a:spcPct val="90000"/>
              </a:lnSpc>
              <a:spcBef>
                <a:spcPts val="500"/>
              </a:spcBef>
              <a:buFontTx/>
              <a:buNone/>
              <a:defRPr sz="1800" kern="1200" baseline="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Project Overview:</a:t>
            </a:r>
            <a:endParaRPr lang="en-US" dirty="0"/>
          </a:p>
          <a:p>
            <a:pPr marL="342900" indent="-342900">
              <a:buFont typeface="Arial" panose="020B0604020202020204" pitchFamily="34" charset="0"/>
              <a:buChar char="•"/>
            </a:pPr>
            <a:r>
              <a:rPr lang="en-US" b="1" dirty="0"/>
              <a:t>Title:</a:t>
            </a:r>
            <a:r>
              <a:rPr lang="en-US" dirty="0"/>
              <a:t> [Project Title]</a:t>
            </a:r>
          </a:p>
          <a:p>
            <a:pPr marL="342900" indent="-342900">
              <a:buFont typeface="Arial" panose="020B0604020202020204" pitchFamily="34" charset="0"/>
              <a:buChar char="•"/>
            </a:pPr>
            <a:r>
              <a:rPr lang="en-US" b="1" dirty="0"/>
              <a:t>Priority Area:</a:t>
            </a:r>
            <a:r>
              <a:rPr lang="en-US" dirty="0"/>
              <a:t> [Selected Priority Area]</a:t>
            </a:r>
          </a:p>
          <a:p>
            <a:pPr marL="342900" indent="-342900">
              <a:buFont typeface="Arial" panose="020B0604020202020204" pitchFamily="34" charset="0"/>
              <a:buChar char="•"/>
            </a:pPr>
            <a:r>
              <a:rPr lang="en-US" b="1" dirty="0"/>
              <a:t>Collaboration </a:t>
            </a:r>
            <a:r>
              <a:rPr lang="en-US" dirty="0"/>
              <a:t>[Process and across SPHERE]</a:t>
            </a:r>
            <a:endParaRPr lang="en-US" b="1" dirty="0"/>
          </a:p>
          <a:p>
            <a:pPr marL="342900" indent="-342900">
              <a:buFont typeface="Arial" panose="020B0604020202020204" pitchFamily="34" charset="0"/>
              <a:buChar char="•"/>
            </a:pPr>
            <a:r>
              <a:rPr lang="en-US" b="1" dirty="0"/>
              <a:t>Big Idea:</a:t>
            </a:r>
            <a:r>
              <a:rPr lang="en-US" dirty="0"/>
              <a:t> [Describe the Big Idea and its significance]</a:t>
            </a:r>
          </a:p>
          <a:p>
            <a:pPr marL="342900" indent="-342900">
              <a:buFont typeface="Arial" panose="020B0604020202020204" pitchFamily="34" charset="0"/>
              <a:buChar char="•"/>
            </a:pPr>
            <a:r>
              <a:rPr lang="en-US" b="1" dirty="0"/>
              <a:t>Risk and feasibility</a:t>
            </a:r>
          </a:p>
          <a:p>
            <a:pPr marL="342900" indent="-342900">
              <a:buFont typeface="Arial" panose="020B0604020202020204" pitchFamily="34" charset="0"/>
              <a:buChar char="•"/>
            </a:pPr>
            <a:r>
              <a:rPr lang="en-US" b="1" dirty="0"/>
              <a:t>Translation of research outcomes </a:t>
            </a:r>
          </a:p>
          <a:p>
            <a:endParaRPr lang="en-US" b="1" dirty="0"/>
          </a:p>
          <a:p>
            <a:pPr marL="571500" indent="-571500">
              <a:buFont typeface="+mj-lt"/>
              <a:buAutoNum type="romanUcPeriod"/>
            </a:pPr>
            <a:endParaRPr lang="en-US" dirty="0">
              <a:solidFill>
                <a:schemeClr val="tx1"/>
              </a:solidFill>
            </a:endParaRPr>
          </a:p>
        </p:txBody>
      </p:sp>
    </p:spTree>
    <p:extLst>
      <p:ext uri="{BB962C8B-B14F-4D97-AF65-F5344CB8AC3E}">
        <p14:creationId xmlns:p14="http://schemas.microsoft.com/office/powerpoint/2010/main" val="1907090293"/>
      </p:ext>
    </p:extLst>
  </p:cSld>
  <p:clrMapOvr>
    <a:masterClrMapping/>
  </p:clrMapOvr>
</p:sld>
</file>

<file path=ppt/theme/theme1.xml><?xml version="1.0" encoding="utf-8"?>
<a:theme xmlns:a="http://schemas.openxmlformats.org/drawingml/2006/main" name="Office Theme">
  <a:themeElements>
    <a:clrScheme name="Maridulu Budyari Gumal">
      <a:dk1>
        <a:srgbClr val="000000"/>
      </a:dk1>
      <a:lt1>
        <a:srgbClr val="FFFFFF"/>
      </a:lt1>
      <a:dk2>
        <a:srgbClr val="00A8A8"/>
      </a:dk2>
      <a:lt2>
        <a:srgbClr val="E7E6E6"/>
      </a:lt2>
      <a:accent1>
        <a:srgbClr val="E36A5D"/>
      </a:accent1>
      <a:accent2>
        <a:srgbClr val="96CA93"/>
      </a:accent2>
      <a:accent3>
        <a:srgbClr val="A5A5A5"/>
      </a:accent3>
      <a:accent4>
        <a:srgbClr val="4DA545"/>
      </a:accent4>
      <a:accent5>
        <a:srgbClr val="919191"/>
      </a:accent5>
      <a:accent6>
        <a:srgbClr val="CACACA"/>
      </a:accent6>
      <a:hlink>
        <a:srgbClr val="00A8A8"/>
      </a:hlink>
      <a:folHlink>
        <a:srgbClr val="4A9B4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H049_PPT Template" id="{D1921DCC-92D8-094F-AE36-691075D3F090}" vid="{DD7E0CC6-FB53-EB48-ACEA-7ABE052F87C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EA05C49260DC448D4521D23A317B54" ma:contentTypeVersion="15" ma:contentTypeDescription="Create a new document." ma:contentTypeScope="" ma:versionID="58575bdf1ade74e855a001b89feff66c">
  <xsd:schema xmlns:xsd="http://www.w3.org/2001/XMLSchema" xmlns:xs="http://www.w3.org/2001/XMLSchema" xmlns:p="http://schemas.microsoft.com/office/2006/metadata/properties" xmlns:ns2="21947d5c-9949-41a4-93d8-721ab553fee5" xmlns:ns3="8199ea89-5c13-48eb-845d-be6556360cec" targetNamespace="http://schemas.microsoft.com/office/2006/metadata/properties" ma:root="true" ma:fieldsID="3346b4b39be1d480c4b43a12c035ca46" ns2:_="" ns3:_="">
    <xsd:import namespace="21947d5c-9949-41a4-93d8-721ab553fee5"/>
    <xsd:import namespace="8199ea89-5c13-48eb-845d-be6556360c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47d5c-9949-41a4-93d8-721ab553fe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b026aac-6b52-4d7e-a64d-f3ee90946f5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99ea89-5c13-48eb-845d-be6556360ce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a617b2e-ef80-49f5-99d6-09ba7b4a90d6}" ma:internalName="TaxCatchAll" ma:showField="CatchAllData" ma:web="8199ea89-5c13-48eb-845d-be6556360c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199ea89-5c13-48eb-845d-be6556360cec" xsi:nil="true"/>
    <lcf76f155ced4ddcb4097134ff3c332f xmlns="21947d5c-9949-41a4-93d8-721ab553fee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A7E5494-6127-4412-B4C5-574CA45A60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47d5c-9949-41a4-93d8-721ab553fee5"/>
    <ds:schemaRef ds:uri="8199ea89-5c13-48eb-845d-be6556360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98A71D-EB8E-4E14-BA9C-CC906F67C34F}">
  <ds:schemaRefs>
    <ds:schemaRef ds:uri="http://schemas.microsoft.com/sharepoint/v3/contenttype/forms"/>
  </ds:schemaRefs>
</ds:datastoreItem>
</file>

<file path=customXml/itemProps3.xml><?xml version="1.0" encoding="utf-8"?>
<ds:datastoreItem xmlns:ds="http://schemas.openxmlformats.org/officeDocument/2006/customXml" ds:itemID="{ED2EE781-5527-42D7-835B-1E96B08C6721}">
  <ds:schemaRefs>
    <ds:schemaRef ds:uri="http://schemas.microsoft.com/office/2006/metadata/properties"/>
    <ds:schemaRef ds:uri="http://schemas.microsoft.com/office/infopath/2007/PartnerControls"/>
    <ds:schemaRef ds:uri="8199ea89-5c13-48eb-845d-be6556360cec"/>
    <ds:schemaRef ds:uri="21947d5c-9949-41a4-93d8-721ab553fee5"/>
  </ds:schemaRefs>
</ds:datastoreItem>
</file>

<file path=docProps/app.xml><?xml version="1.0" encoding="utf-8"?>
<Properties xmlns="http://schemas.openxmlformats.org/officeDocument/2006/extended-properties" xmlns:vt="http://schemas.openxmlformats.org/officeDocument/2006/docPropsVTypes">
  <Template/>
  <TotalTime>5123</TotalTime>
  <Words>1076</Words>
  <Application>Microsoft Office PowerPoint</Application>
  <PresentationFormat>Widescreen</PresentationFormat>
  <Paragraphs>113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SPHERE BIG Ideas 2024 Health Services Research Grant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 Greig</dc:creator>
  <cp:lastModifiedBy>Brigitte Gerstl</cp:lastModifiedBy>
  <cp:revision>17</cp:revision>
  <dcterms:created xsi:type="dcterms:W3CDTF">2019-11-10T23:20:20Z</dcterms:created>
  <dcterms:modified xsi:type="dcterms:W3CDTF">2024-09-03T00:17:06Z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0x010100F1EA05C49260DC448D4521D23A317B54</vt:lpwstr>
  </property>
  <property fmtid="{D5CDD505-2E9C-101B-9397-08002B2CF9AE}" pid="3" name="MediaServiceImageTags">
    <vt:lpwstr/>
  </property>
</Properties>
</file>