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2C517-7234-4407-BE84-F39C132FEF1B}" v="16" dt="2024-07-19T04:01:07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/>
    <p:restoredTop sz="86395"/>
  </p:normalViewPr>
  <p:slideViewPr>
    <p:cSldViewPr snapToGrid="0" snapToObjects="1">
      <p:cViewPr varScale="1">
        <p:scale>
          <a:sx n="107" d="100"/>
          <a:sy n="107" d="100"/>
        </p:scale>
        <p:origin x="46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A5B8-7A54-1D44-9638-698A391E4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8333"/>
            <a:ext cx="9143999" cy="9997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C0FFA2D-0AFB-B14A-AA72-D677FA254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93349"/>
            <a:ext cx="9144000" cy="27177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  <a:lvl2pPr marL="457200" indent="0" algn="l">
              <a:buNone/>
              <a:defRPr sz="2000"/>
            </a:lvl2pPr>
            <a:lvl3pPr marL="914400" indent="0" algn="l">
              <a:buFontTx/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3EF894-72BC-EA4B-8850-34411A7F5342}"/>
              </a:ext>
            </a:extLst>
          </p:cNvPr>
          <p:cNvSpPr txBox="1">
            <a:spLocks/>
          </p:cNvSpPr>
          <p:nvPr userDrawn="1"/>
        </p:nvSpPr>
        <p:spPr>
          <a:xfrm>
            <a:off x="5581574" y="5879942"/>
            <a:ext cx="4179802" cy="522389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914400" rtl="0" eaLnBrk="1" fontAlgn="t" latinLnBrk="0" hangingPunct="1">
              <a:defRPr sz="1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D95433-209F-B941-97CE-D035EF97844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1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7A21C-82F0-914F-A88E-B7217867C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3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alibri Light" panose="020F0302020204030204" pitchFamily="34" charset="0"/>
              </a:defRPr>
            </a:lvl1pPr>
            <a:lvl2pPr>
              <a:defRPr baseline="0">
                <a:latin typeface="Calibri Light" panose="020F0302020204030204" pitchFamily="34" charset="0"/>
              </a:defRPr>
            </a:lvl2pPr>
            <a:lvl3pPr>
              <a:defRPr baseline="0">
                <a:latin typeface="Calibri Light" panose="020F0302020204030204" pitchFamily="34" charset="0"/>
              </a:defRPr>
            </a:lvl3pPr>
            <a:lvl4pPr>
              <a:defRPr baseline="0">
                <a:latin typeface="Calibri Light" panose="020F0302020204030204" pitchFamily="34" charset="0"/>
              </a:defRPr>
            </a:lvl4pPr>
            <a:lvl5pPr>
              <a:defRPr baseline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 useBgFill="1">
        <p:nvSpPr>
          <p:cNvPr id="4" name="Content Placeholder 3">
            <a:extLst>
              <a:ext uri="{FF2B5EF4-FFF2-40B4-BE49-F238E27FC236}">
                <a16:creationId xmlns:a16="http://schemas.microsoft.com/office/drawing/2014/main" id="{0171ECBA-7201-B946-81E5-B29BB5347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alibri Light" panose="020F0302020204030204" pitchFamily="34" charset="0"/>
              </a:defRPr>
            </a:lvl1pPr>
            <a:lvl2pPr>
              <a:defRPr baseline="0">
                <a:latin typeface="Calibri Light" panose="020F0302020204030204" pitchFamily="34" charset="0"/>
              </a:defRPr>
            </a:lvl2pPr>
            <a:lvl3pPr>
              <a:defRPr baseline="0">
                <a:latin typeface="Calibri Light" panose="020F0302020204030204" pitchFamily="34" charset="0"/>
              </a:defRPr>
            </a:lvl3pPr>
            <a:lvl4pPr>
              <a:defRPr baseline="0">
                <a:latin typeface="Calibri Light" panose="020F0302020204030204" pitchFamily="34" charset="0"/>
              </a:defRPr>
            </a:lvl4pPr>
            <a:lvl5pPr>
              <a:defRPr baseline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43E1FA-CDD1-6644-95B7-44EEF3B3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0810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96178-69F5-1940-B0C2-8E80D5D84DF9}"/>
              </a:ext>
            </a:extLst>
          </p:cNvPr>
          <p:cNvSpPr txBox="1">
            <a:spLocks/>
          </p:cNvSpPr>
          <p:nvPr userDrawn="1"/>
        </p:nvSpPr>
        <p:spPr>
          <a:xfrm>
            <a:off x="5581574" y="5879942"/>
            <a:ext cx="4179802" cy="522389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914400" rtl="0" eaLnBrk="1" fontAlgn="t" latinLnBrk="0" hangingPunct="1">
              <a:defRPr sz="1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D95433-209F-B941-97CE-D035EF97844B}" type="slidenum">
              <a:rPr lang="en-US" baseline="0" smtClean="0">
                <a:solidFill>
                  <a:schemeClr val="tx1"/>
                </a:solidFill>
              </a:rPr>
              <a:pPr algn="r"/>
              <a:t>‹#›</a:t>
            </a:fld>
            <a:endParaRPr lang="en-US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9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9D1A-5570-474A-A2A3-B4B2EE62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46C7451-E130-2C48-B27D-10398D2E494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358945"/>
            <a:ext cx="5181600" cy="3394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alibri Light" panose="020F0302020204030204" pitchFamily="34" charset="0"/>
              </a:defRPr>
            </a:lvl1pPr>
            <a:lvl2pPr>
              <a:defRPr baseline="0">
                <a:latin typeface="Calibri Light" panose="020F0302020204030204" pitchFamily="34" charset="0"/>
              </a:defRPr>
            </a:lvl2pPr>
            <a:lvl3pPr>
              <a:defRPr baseline="0">
                <a:latin typeface="Calibri Light" panose="020F0302020204030204" pitchFamily="34" charset="0"/>
              </a:defRPr>
            </a:lvl3pPr>
            <a:lvl4pPr>
              <a:defRPr baseline="0">
                <a:latin typeface="Calibri Light" panose="020F0302020204030204" pitchFamily="34" charset="0"/>
              </a:defRPr>
            </a:lvl4pPr>
            <a:lvl5pPr>
              <a:defRPr baseline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Content Placeholder 3">
            <a:extLst>
              <a:ext uri="{FF2B5EF4-FFF2-40B4-BE49-F238E27FC236}">
                <a16:creationId xmlns:a16="http://schemas.microsoft.com/office/drawing/2014/main" id="{9D6825AD-BA51-0844-93FD-0B31E07D8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58945"/>
            <a:ext cx="5181600" cy="3394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alibri Light" panose="020F0302020204030204" pitchFamily="34" charset="0"/>
              </a:defRPr>
            </a:lvl1pPr>
            <a:lvl2pPr>
              <a:defRPr baseline="0">
                <a:latin typeface="Calibri Light" panose="020F0302020204030204" pitchFamily="34" charset="0"/>
              </a:defRPr>
            </a:lvl2pPr>
            <a:lvl3pPr>
              <a:defRPr baseline="0">
                <a:latin typeface="Calibri Light" panose="020F0302020204030204" pitchFamily="34" charset="0"/>
              </a:defRPr>
            </a:lvl3pPr>
            <a:lvl4pPr>
              <a:defRPr baseline="0">
                <a:latin typeface="Calibri Light" panose="020F0302020204030204" pitchFamily="34" charset="0"/>
              </a:defRPr>
            </a:lvl4pPr>
            <a:lvl5pPr>
              <a:defRPr baseline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C423340-CF78-534B-B447-6C062BF6A93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9788" y="1817022"/>
            <a:ext cx="5180012" cy="415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2CF8F78-1F52-FC46-9617-D41D8079F6E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68872" y="1817022"/>
            <a:ext cx="5180012" cy="415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793C61-6B2A-A84B-95CA-F41A48E571C1}"/>
              </a:ext>
            </a:extLst>
          </p:cNvPr>
          <p:cNvSpPr txBox="1">
            <a:spLocks/>
          </p:cNvSpPr>
          <p:nvPr userDrawn="1"/>
        </p:nvSpPr>
        <p:spPr>
          <a:xfrm>
            <a:off x="5581574" y="5879942"/>
            <a:ext cx="4179802" cy="522389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914400" rtl="0" eaLnBrk="1" fontAlgn="t" latinLnBrk="0" hangingPunct="1">
              <a:defRPr sz="1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D95433-209F-B941-97CE-D035EF97844B}" type="slidenum">
              <a:rPr lang="en-US" baseline="0" smtClean="0">
                <a:solidFill>
                  <a:schemeClr val="tx1"/>
                </a:solidFill>
              </a:rPr>
              <a:pPr algn="r"/>
              <a:t>‹#›</a:t>
            </a:fld>
            <a:endParaRPr lang="en-US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6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AED703-717C-7F48-8DBF-DD0785F4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0810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2D0688-48A5-0748-B6BE-ECC31B0FDBF5}"/>
              </a:ext>
            </a:extLst>
          </p:cNvPr>
          <p:cNvSpPr txBox="1">
            <a:spLocks/>
          </p:cNvSpPr>
          <p:nvPr userDrawn="1"/>
        </p:nvSpPr>
        <p:spPr>
          <a:xfrm>
            <a:off x="5581574" y="5879942"/>
            <a:ext cx="4179802" cy="522389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914400" rtl="0" eaLnBrk="1" fontAlgn="t" latinLnBrk="0" hangingPunct="1">
              <a:defRPr sz="1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D95433-209F-B941-97CE-D035EF97844B}" type="slidenum">
              <a:rPr lang="en-US" baseline="0" smtClean="0">
                <a:solidFill>
                  <a:schemeClr val="tx1"/>
                </a:solidFill>
              </a:rPr>
              <a:pPr algn="r"/>
              <a:t>‹#›</a:t>
            </a:fld>
            <a:endParaRPr lang="en-US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DE0C93B-5873-6B44-9B91-D23814692BF3}"/>
              </a:ext>
            </a:extLst>
          </p:cNvPr>
          <p:cNvSpPr txBox="1">
            <a:spLocks/>
          </p:cNvSpPr>
          <p:nvPr userDrawn="1"/>
        </p:nvSpPr>
        <p:spPr>
          <a:xfrm>
            <a:off x="5581574" y="5879942"/>
            <a:ext cx="4179802" cy="522389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914400" rtl="0" eaLnBrk="1" fontAlgn="t" latinLnBrk="0" hangingPunct="1">
              <a:defRPr sz="1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D95433-209F-B941-97CE-D035EF97844B}" type="slidenum">
              <a:rPr lang="en-US" baseline="0" smtClean="0">
                <a:solidFill>
                  <a:schemeClr val="tx1"/>
                </a:solidFill>
              </a:rPr>
              <a:pPr algn="r"/>
              <a:t>‹#›</a:t>
            </a:fld>
            <a:endParaRPr lang="en-US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35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24F3AE-F3DC-C24A-B736-868B8736C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7188" cy="9604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7D6125D-E03C-3846-8D3C-AF7AD5B6D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17022"/>
            <a:ext cx="6172200" cy="393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79EC70-AA73-4D44-BA13-A08E26B30EE9}"/>
              </a:ext>
            </a:extLst>
          </p:cNvPr>
          <p:cNvSpPr txBox="1">
            <a:spLocks/>
          </p:cNvSpPr>
          <p:nvPr userDrawn="1"/>
        </p:nvSpPr>
        <p:spPr>
          <a:xfrm>
            <a:off x="5581574" y="5879942"/>
            <a:ext cx="4179802" cy="522389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914400" rtl="0" eaLnBrk="1" fontAlgn="t" latinLnBrk="0" hangingPunct="1">
              <a:defRPr sz="1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D95433-209F-B941-97CE-D035EF97844B}" type="slidenum">
              <a:rPr lang="en-US" baseline="0" smtClean="0">
                <a:solidFill>
                  <a:schemeClr val="tx1"/>
                </a:solidFill>
              </a:rPr>
              <a:pPr algn="r"/>
              <a:t>‹#›</a:t>
            </a:fld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C1C7B8-AB58-CB4C-9990-B58C74AFA31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358945"/>
            <a:ext cx="4244163" cy="3394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alibri Light" panose="020F0302020204030204" pitchFamily="34" charset="0"/>
              </a:defRPr>
            </a:lvl1pPr>
            <a:lvl2pPr>
              <a:defRPr baseline="0">
                <a:latin typeface="Calibri Light" panose="020F0302020204030204" pitchFamily="34" charset="0"/>
              </a:defRPr>
            </a:lvl2pPr>
            <a:lvl3pPr>
              <a:defRPr baseline="0">
                <a:latin typeface="Calibri Light" panose="020F0302020204030204" pitchFamily="34" charset="0"/>
              </a:defRPr>
            </a:lvl3pPr>
            <a:lvl4pPr>
              <a:defRPr baseline="0">
                <a:latin typeface="Calibri Light" panose="020F0302020204030204" pitchFamily="34" charset="0"/>
              </a:defRPr>
            </a:lvl4pPr>
            <a:lvl5pPr>
              <a:defRPr baseline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27D21F3-8461-4A46-A10F-8D2BBCC91FB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9788" y="1817022"/>
            <a:ext cx="4242862" cy="415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975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out 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43E1FA-CDD1-6644-95B7-44EEF3B39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9600"/>
            <a:ext cx="10515600" cy="10810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aseline="0"/>
            </a:lvl1pPr>
          </a:lstStyle>
          <a:p>
            <a:r>
              <a:rPr lang="en-GB" dirty="0"/>
              <a:t>About Us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96178-69F5-1940-B0C2-8E80D5D84DF9}"/>
              </a:ext>
            </a:extLst>
          </p:cNvPr>
          <p:cNvSpPr txBox="1">
            <a:spLocks/>
          </p:cNvSpPr>
          <p:nvPr userDrawn="1"/>
        </p:nvSpPr>
        <p:spPr>
          <a:xfrm>
            <a:off x="5581574" y="5879942"/>
            <a:ext cx="4179802" cy="522389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914400" rtl="0" eaLnBrk="1" fontAlgn="t" latinLnBrk="0" hangingPunct="1">
              <a:defRPr sz="1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D95433-209F-B941-97CE-D035EF97844B}" type="slidenum">
              <a:rPr lang="en-US" baseline="0" smtClean="0">
                <a:solidFill>
                  <a:schemeClr val="tx1"/>
                </a:solidFill>
              </a:rPr>
              <a:pPr algn="r"/>
              <a:t>‹#›</a:t>
            </a:fld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0CB600-D932-014C-9E6F-E90134351AE6}"/>
              </a:ext>
            </a:extLst>
          </p:cNvPr>
          <p:cNvSpPr txBox="1"/>
          <p:nvPr userDrawn="1"/>
        </p:nvSpPr>
        <p:spPr>
          <a:xfrm>
            <a:off x="838201" y="1825625"/>
            <a:ext cx="5181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aseline="0" dirty="0">
                <a:effectLst/>
                <a:latin typeface="Brandon Grotesque Light" panose="020B0303020203060202" pitchFamily="34" charset="77"/>
              </a:rPr>
              <a:t>We are </a:t>
            </a:r>
            <a:r>
              <a:rPr lang="en-AU" sz="2400" baseline="0" dirty="0" err="1">
                <a:effectLst/>
                <a:latin typeface="Brandon Grotesque Light" panose="020B0303020203060202" pitchFamily="34" charset="77"/>
              </a:rPr>
              <a:t>Maridulu</a:t>
            </a:r>
            <a:r>
              <a:rPr lang="en-AU" sz="2400" baseline="0" dirty="0">
                <a:effectLst/>
                <a:latin typeface="Brandon Grotesque Light" panose="020B0303020203060202" pitchFamily="34" charset="77"/>
              </a:rPr>
              <a:t> </a:t>
            </a:r>
            <a:r>
              <a:rPr lang="en-AU" sz="2400" baseline="0" dirty="0" err="1">
                <a:effectLst/>
                <a:latin typeface="Brandon Grotesque Light" panose="020B0303020203060202" pitchFamily="34" charset="77"/>
              </a:rPr>
              <a:t>Budyari</a:t>
            </a:r>
            <a:r>
              <a:rPr lang="en-AU" sz="2400" baseline="0" dirty="0">
                <a:effectLst/>
                <a:latin typeface="Brandon Grotesque Light" panose="020B0303020203060202" pitchFamily="34" charset="77"/>
              </a:rPr>
              <a:t> </a:t>
            </a:r>
            <a:r>
              <a:rPr lang="en-AU" sz="2400" baseline="0" dirty="0" err="1">
                <a:effectLst/>
                <a:latin typeface="Brandon Grotesque Light" panose="020B0303020203060202" pitchFamily="34" charset="77"/>
              </a:rPr>
              <a:t>Gumal</a:t>
            </a:r>
            <a:r>
              <a:rPr lang="en-AU" sz="2400" baseline="0" dirty="0">
                <a:effectLst/>
                <a:latin typeface="Brandon Grotesque Light" panose="020B0303020203060202" pitchFamily="34" charset="77"/>
              </a:rPr>
              <a:t>, the Sydney Partnership for Health, Education, Research and Enterprise (SPHERE). </a:t>
            </a:r>
            <a:r>
              <a:rPr lang="en-AU" sz="2400" baseline="0">
                <a:effectLst/>
                <a:latin typeface="Brandon Grotesque Light" panose="020B0303020203060202" pitchFamily="34" charset="77"/>
              </a:rPr>
              <a:t>Sixteen </a:t>
            </a:r>
            <a:r>
              <a:rPr lang="en-AU" sz="2400" baseline="0" dirty="0">
                <a:effectLst/>
                <a:latin typeface="Brandon Grotesque Light" panose="020B0303020203060202" pitchFamily="34" charset="77"/>
              </a:rPr>
              <a:t>leading organisations on a mission to come together to solve this century’s biggest health challenges and move healthcare into the future.</a:t>
            </a:r>
          </a:p>
          <a:p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B0079AB-320B-2045-A722-CC2F6042B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8584" y="1739840"/>
            <a:ext cx="4795215" cy="38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7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A5B8-7A54-1D44-9638-698A391E4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8333"/>
            <a:ext cx="9143999" cy="9997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1CF68C9-B090-0A42-94A5-B238BCAE9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93349"/>
            <a:ext cx="9144000" cy="27177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  <a:lvl2pPr marL="457200" indent="0" algn="l">
              <a:buNone/>
              <a:defRPr sz="2000"/>
            </a:lvl2pPr>
            <a:lvl3pPr marL="914400" indent="0" algn="l">
              <a:buFontTx/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27B4B7-345B-BE4A-AAB1-6E3EE269BAA5}"/>
              </a:ext>
            </a:extLst>
          </p:cNvPr>
          <p:cNvSpPr txBox="1">
            <a:spLocks/>
          </p:cNvSpPr>
          <p:nvPr userDrawn="1"/>
        </p:nvSpPr>
        <p:spPr>
          <a:xfrm>
            <a:off x="5581574" y="5879942"/>
            <a:ext cx="4179802" cy="522389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914400" rtl="0" eaLnBrk="1" fontAlgn="t" latinLnBrk="0" hangingPunct="1">
              <a:defRPr sz="1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D95433-209F-B941-97CE-D035EF97844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4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A5B8-7A54-1D44-9638-698A391E4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8333"/>
            <a:ext cx="9143999" cy="9997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61CD292-4B02-0B4B-B116-4FB4E554F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93349"/>
            <a:ext cx="9144000" cy="27177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  <a:lvl2pPr marL="457200" indent="0" algn="l">
              <a:buNone/>
              <a:defRPr sz="2000"/>
            </a:lvl2pPr>
            <a:lvl3pPr marL="914400" indent="0" algn="l">
              <a:buFontTx/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517AB4-3656-124E-B6AF-DD4612E8430F}"/>
              </a:ext>
            </a:extLst>
          </p:cNvPr>
          <p:cNvSpPr txBox="1">
            <a:spLocks/>
          </p:cNvSpPr>
          <p:nvPr userDrawn="1"/>
        </p:nvSpPr>
        <p:spPr>
          <a:xfrm>
            <a:off x="5581574" y="5879942"/>
            <a:ext cx="4179802" cy="522389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914400" rtl="0" eaLnBrk="1" fontAlgn="t" latinLnBrk="0" hangingPunct="1">
              <a:defRPr sz="1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D95433-209F-B941-97CE-D035EF97844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9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A5B8-7A54-1D44-9638-698A391E4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8333"/>
            <a:ext cx="9143999" cy="9997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42BF0-EA6F-7647-B3FC-C717B41ED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93349"/>
            <a:ext cx="9144000" cy="27177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  <a:lvl2pPr marL="457200" indent="0" algn="l">
              <a:buNone/>
              <a:defRPr sz="2000"/>
            </a:lvl2pPr>
            <a:lvl3pPr marL="914400" indent="0" algn="l">
              <a:buFontTx/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71E9CA-E56B-BB4C-9F1F-234D088C40C0}"/>
              </a:ext>
            </a:extLst>
          </p:cNvPr>
          <p:cNvSpPr txBox="1">
            <a:spLocks/>
          </p:cNvSpPr>
          <p:nvPr userDrawn="1"/>
        </p:nvSpPr>
        <p:spPr>
          <a:xfrm>
            <a:off x="5581574" y="5879942"/>
            <a:ext cx="4179802" cy="522389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914400" rtl="0" eaLnBrk="1" fontAlgn="t" latinLnBrk="0" hangingPunct="1">
              <a:defRPr sz="1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D95433-209F-B941-97CE-D035EF97844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A5B8-7A54-1D44-9638-698A391E4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8333"/>
            <a:ext cx="9143999" cy="9997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42BF0-EA6F-7647-B3FC-C717B41ED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93349"/>
            <a:ext cx="9144000" cy="27177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  <a:lvl2pPr marL="457200" indent="0" algn="l">
              <a:buNone/>
              <a:defRPr sz="2000"/>
            </a:lvl2pPr>
            <a:lvl3pPr marL="914400" indent="0" algn="l">
              <a:buFontTx/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B31DC-EBF8-A640-8649-BD5C2CA21E4B}"/>
              </a:ext>
            </a:extLst>
          </p:cNvPr>
          <p:cNvSpPr txBox="1">
            <a:spLocks/>
          </p:cNvSpPr>
          <p:nvPr userDrawn="1"/>
        </p:nvSpPr>
        <p:spPr>
          <a:xfrm>
            <a:off x="5581574" y="5879942"/>
            <a:ext cx="4179802" cy="522389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914400" rtl="0" eaLnBrk="1" fontAlgn="t" latinLnBrk="0" hangingPunct="1">
              <a:defRPr sz="1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D95433-209F-B941-97CE-D035EF97844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5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A5B8-7A54-1D44-9638-698A391E4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8333"/>
            <a:ext cx="9143999" cy="9997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42BF0-EA6F-7647-B3FC-C717B41ED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93349"/>
            <a:ext cx="9144000" cy="27177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  <a:lvl2pPr marL="457200" indent="0" algn="l">
              <a:buNone/>
              <a:defRPr sz="2000"/>
            </a:lvl2pPr>
            <a:lvl3pPr marL="914400" indent="0" algn="l">
              <a:buFontTx/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E197-45C8-DA43-A57F-CFBDAD6E1786}"/>
              </a:ext>
            </a:extLst>
          </p:cNvPr>
          <p:cNvSpPr txBox="1">
            <a:spLocks/>
          </p:cNvSpPr>
          <p:nvPr userDrawn="1"/>
        </p:nvSpPr>
        <p:spPr>
          <a:xfrm>
            <a:off x="5581574" y="5879942"/>
            <a:ext cx="4179802" cy="522389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914400" rtl="0" eaLnBrk="1" fontAlgn="t" latinLnBrk="0" hangingPunct="1">
              <a:defRPr sz="1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D95433-209F-B941-97CE-D035EF97844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A5B8-7A54-1D44-9638-698A391E4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8333"/>
            <a:ext cx="9143999" cy="99972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42BF0-EA6F-7647-B3FC-C717B41ED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93349"/>
            <a:ext cx="9144000" cy="27177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aseline="0">
                <a:solidFill>
                  <a:schemeClr val="tx1"/>
                </a:solidFill>
                <a:latin typeface="+mn-lt"/>
              </a:defRPr>
            </a:lvl1pPr>
            <a:lvl2pPr marL="457200" indent="0" algn="l">
              <a:buNone/>
              <a:defRPr sz="2000"/>
            </a:lvl2pPr>
            <a:lvl3pPr marL="914400" indent="0" algn="l">
              <a:buFontTx/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0A7D2-3343-9F48-AA98-AE08B5FA6B4C}"/>
              </a:ext>
            </a:extLst>
          </p:cNvPr>
          <p:cNvSpPr txBox="1">
            <a:spLocks/>
          </p:cNvSpPr>
          <p:nvPr userDrawn="1"/>
        </p:nvSpPr>
        <p:spPr>
          <a:xfrm>
            <a:off x="5581574" y="5879942"/>
            <a:ext cx="4179802" cy="522389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914400" rtl="0" eaLnBrk="1" fontAlgn="t" latinLnBrk="0" hangingPunct="1">
              <a:defRPr sz="1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D95433-209F-B941-97CE-D035EF97844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4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9CBD-7E00-794D-B3E1-7A966540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0810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BB455-0FDA-8F42-9469-4092AC28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333"/>
            <a:ext cx="10515600" cy="39315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alibri Light" panose="020F0302020204030204" pitchFamily="34" charset="0"/>
              </a:defRPr>
            </a:lvl1pPr>
            <a:lvl2pPr>
              <a:defRPr baseline="0">
                <a:latin typeface="Calibri Light" panose="020F0302020204030204" pitchFamily="34" charset="0"/>
              </a:defRPr>
            </a:lvl2pPr>
            <a:lvl3pPr>
              <a:defRPr baseline="0">
                <a:latin typeface="Calibri Light" panose="020F0302020204030204" pitchFamily="34" charset="0"/>
              </a:defRPr>
            </a:lvl3pPr>
            <a:lvl4pPr>
              <a:defRPr baseline="0">
                <a:latin typeface="Calibri Light" panose="020F0302020204030204" pitchFamily="34" charset="0"/>
              </a:defRPr>
            </a:lvl4pPr>
            <a:lvl5pPr>
              <a:defRPr baseline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5BC27A-0AB6-5344-AC1B-CA439537A9A9}"/>
              </a:ext>
            </a:extLst>
          </p:cNvPr>
          <p:cNvSpPr txBox="1">
            <a:spLocks/>
          </p:cNvSpPr>
          <p:nvPr userDrawn="1"/>
        </p:nvSpPr>
        <p:spPr>
          <a:xfrm>
            <a:off x="5581574" y="5879942"/>
            <a:ext cx="4179802" cy="522389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914400" rtl="0" eaLnBrk="1" fontAlgn="t" latinLnBrk="0" hangingPunct="1">
              <a:defRPr sz="1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D95433-209F-B941-97CE-D035EF97844B}" type="slidenum">
              <a:rPr lang="en-US" baseline="0" smtClean="0">
                <a:solidFill>
                  <a:schemeClr val="tx1"/>
                </a:solidFill>
              </a:rPr>
              <a:pPr algn="r"/>
              <a:t>‹#›</a:t>
            </a:fld>
            <a:endParaRPr lang="en-US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6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9CBD-7E00-794D-B3E1-7A966540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0810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BB455-0FDA-8F42-9469-4092AC28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418"/>
            <a:ext cx="10515600" cy="3389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alibri Light" panose="020F0302020204030204" pitchFamily="34" charset="0"/>
              </a:defRPr>
            </a:lvl1pPr>
            <a:lvl2pPr>
              <a:defRPr baseline="0">
                <a:latin typeface="Calibri Light" panose="020F0302020204030204" pitchFamily="34" charset="0"/>
              </a:defRPr>
            </a:lvl2pPr>
            <a:lvl3pPr>
              <a:defRPr baseline="0">
                <a:latin typeface="Calibri Light" panose="020F0302020204030204" pitchFamily="34" charset="0"/>
              </a:defRPr>
            </a:lvl3pPr>
            <a:lvl4pPr>
              <a:defRPr baseline="0">
                <a:latin typeface="Calibri Light" panose="020F0302020204030204" pitchFamily="34" charset="0"/>
              </a:defRPr>
            </a:lvl4pPr>
            <a:lvl5pPr>
              <a:defRPr baseline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4004AF-31A8-F847-B5CF-3B41F425B4D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1818758"/>
            <a:ext cx="10514012" cy="415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77BE33-585E-4B4D-B350-1F9621BC295D}"/>
              </a:ext>
            </a:extLst>
          </p:cNvPr>
          <p:cNvSpPr txBox="1">
            <a:spLocks/>
          </p:cNvSpPr>
          <p:nvPr userDrawn="1"/>
        </p:nvSpPr>
        <p:spPr>
          <a:xfrm>
            <a:off x="5581574" y="5879942"/>
            <a:ext cx="4179802" cy="522389"/>
          </a:xfrm>
          <a:prstGeom prst="rect">
            <a:avLst/>
          </a:prstGeom>
        </p:spPr>
        <p:txBody>
          <a:bodyPr anchor="t" anchorCtr="0"/>
          <a:lstStyle>
            <a:defPPr>
              <a:defRPr lang="en-US"/>
            </a:defPPr>
            <a:lvl1pPr marL="0" algn="l" defTabSz="914400" rtl="0" eaLnBrk="1" fontAlgn="t" latinLnBrk="0" hangingPunct="1">
              <a:defRPr sz="10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D95433-209F-B941-97CE-D035EF97844B}" type="slidenum">
              <a:rPr lang="en-US" baseline="0" smtClean="0">
                <a:solidFill>
                  <a:schemeClr val="tx1"/>
                </a:solidFill>
              </a:rPr>
              <a:pPr algn="r"/>
              <a:t>‹#›</a:t>
            </a:fld>
            <a:endParaRPr lang="en-US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7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2DFA9D-359C-484D-BBC7-BD2305292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4133" y="5891458"/>
            <a:ext cx="4179802" cy="522389"/>
          </a:xfrm>
          <a:prstGeom prst="rect">
            <a:avLst/>
          </a:prstGeom>
        </p:spPr>
        <p:txBody>
          <a:bodyPr anchor="t" anchorCtr="0"/>
          <a:lstStyle>
            <a:lvl1pPr fontAlgn="t">
              <a:defRPr sz="1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3BD95433-209F-B941-97CE-D035EF97844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2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64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EC3CA1-81D5-9E30-A4BC-D25CBEF61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566" y="1127742"/>
            <a:ext cx="9192409" cy="2387600"/>
          </a:xfrm>
        </p:spPr>
        <p:txBody>
          <a:bodyPr>
            <a:normAutofit/>
          </a:bodyPr>
          <a:lstStyle/>
          <a:p>
            <a:r>
              <a:rPr lang="en-AU" sz="5400" dirty="0">
                <a:solidFill>
                  <a:schemeClr val="bg1"/>
                </a:solidFill>
                <a:latin typeface="Aptos Display (Headings)"/>
              </a:rPr>
              <a:t>SPHERE/NHMRC </a:t>
            </a:r>
            <a:r>
              <a:rPr lang="en-US" sz="5400" dirty="0">
                <a:solidFill>
                  <a:schemeClr val="bg1"/>
                </a:solidFill>
                <a:latin typeface="Aptos Display (Headings)"/>
              </a:rPr>
              <a:t>2024 Collaborations in Health Services Research Grant</a:t>
            </a:r>
            <a:endParaRPr lang="en-AU" sz="5400" dirty="0">
              <a:solidFill>
                <a:schemeClr val="bg1"/>
              </a:solidFill>
              <a:latin typeface="Aptos Display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3506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E962-2576-582A-6F3A-D0DA512AC544}"/>
              </a:ext>
            </a:extLst>
          </p:cNvPr>
          <p:cNvSpPr txBox="1">
            <a:spLocks/>
          </p:cNvSpPr>
          <p:nvPr/>
        </p:nvSpPr>
        <p:spPr>
          <a:xfrm>
            <a:off x="450253" y="267246"/>
            <a:ext cx="10855056" cy="14540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Why Partner with SPHERE for 2024 Collaborations in Health Services Research grant?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74935-8E17-48D1-B0EE-DE6457329EEC}"/>
              </a:ext>
            </a:extLst>
          </p:cNvPr>
          <p:cNvSpPr txBox="1">
            <a:spLocks/>
          </p:cNvSpPr>
          <p:nvPr/>
        </p:nvSpPr>
        <p:spPr>
          <a:xfrm>
            <a:off x="320105" y="1528135"/>
            <a:ext cx="10685364" cy="36392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5"/>
            </a:pPr>
            <a:r>
              <a:rPr lang="en-US" sz="2000" b="1" i="1" dirty="0"/>
              <a:t>Administrative Support: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Assistance with finding suitable partners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Help with project plan preparation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b="1" i="1" dirty="0"/>
              <a:t>Post-Grant Support: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Ongoing support throughout the project lifecycle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Access to SPHERE's networks</a:t>
            </a:r>
          </a:p>
        </p:txBody>
      </p:sp>
    </p:spTree>
    <p:extLst>
      <p:ext uri="{BB962C8B-B14F-4D97-AF65-F5344CB8AC3E}">
        <p14:creationId xmlns:p14="http://schemas.microsoft.com/office/powerpoint/2010/main" val="277985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1BEA-5D11-F777-9FC6-C92C0B6D0889}"/>
              </a:ext>
            </a:extLst>
          </p:cNvPr>
          <p:cNvSpPr txBox="1">
            <a:spLocks/>
          </p:cNvSpPr>
          <p:nvPr/>
        </p:nvSpPr>
        <p:spPr>
          <a:xfrm>
            <a:off x="554181" y="510845"/>
            <a:ext cx="4977976" cy="14540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AU" sz="5400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7AB3A-23F3-D0AF-69D8-8385BEDB9152}"/>
              </a:ext>
            </a:extLst>
          </p:cNvPr>
          <p:cNvSpPr txBox="1">
            <a:spLocks/>
          </p:cNvSpPr>
          <p:nvPr/>
        </p:nvSpPr>
        <p:spPr>
          <a:xfrm>
            <a:off x="554181" y="988415"/>
            <a:ext cx="10748228" cy="44363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000" b="1" dirty="0">
                <a:solidFill>
                  <a:schemeClr val="tx1"/>
                </a:solidFill>
              </a:rPr>
              <a:t>Interested in submitting your one-page proposal?</a:t>
            </a:r>
          </a:p>
          <a:p>
            <a:r>
              <a:rPr lang="en-AU" sz="3000" dirty="0"/>
              <a:t>Email: infoatSPHERE@unsw.edu.au</a:t>
            </a:r>
          </a:p>
          <a:p>
            <a:endParaRPr lang="en-AU" sz="3000" dirty="0">
              <a:solidFill>
                <a:schemeClr val="tx1"/>
              </a:solidFill>
            </a:endParaRPr>
          </a:p>
          <a:p>
            <a:r>
              <a:rPr lang="en-US" sz="3000" b="1" dirty="0">
                <a:solidFill>
                  <a:schemeClr val="tx1"/>
                </a:solidFill>
              </a:rPr>
              <a:t>Want to discuss your project proposal and how it fits into a bundle?</a:t>
            </a:r>
          </a:p>
          <a:p>
            <a:r>
              <a:rPr lang="en-US" sz="3000" dirty="0"/>
              <a:t>Contact Dr Brigitte Gerstl: b.gerstl@unsw.edu.au</a:t>
            </a: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47507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2480-C02A-0A17-AA7E-3C9587001ADE}"/>
              </a:ext>
            </a:extLst>
          </p:cNvPr>
          <p:cNvSpPr txBox="1">
            <a:spLocks/>
          </p:cNvSpPr>
          <p:nvPr/>
        </p:nvSpPr>
        <p:spPr>
          <a:xfrm>
            <a:off x="619760" y="258554"/>
            <a:ext cx="11115040" cy="17082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Purpose  of this presentation</a:t>
            </a:r>
            <a:endParaRPr lang="en-AU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CE07174-B019-5A74-A19A-34D922A631C8}"/>
              </a:ext>
            </a:extLst>
          </p:cNvPr>
          <p:cNvSpPr txBox="1">
            <a:spLocks/>
          </p:cNvSpPr>
          <p:nvPr/>
        </p:nvSpPr>
        <p:spPr>
          <a:xfrm>
            <a:off x="812800" y="1448005"/>
            <a:ext cx="8292592" cy="376983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000" dirty="0"/>
              <a:t>To explain the process as to how SPHERE will facilitate the NHMRC 2024 Collaborations in Health Services Research Grant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To prepare researchers to apply for the Grant</a:t>
            </a: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205141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EE85-4D43-9871-8495-145CBCDB2EDF}"/>
              </a:ext>
            </a:extLst>
          </p:cNvPr>
          <p:cNvSpPr txBox="1">
            <a:spLocks/>
          </p:cNvSpPr>
          <p:nvPr/>
        </p:nvSpPr>
        <p:spPr>
          <a:xfrm>
            <a:off x="221996" y="22161"/>
            <a:ext cx="13107924" cy="132911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Project Bundles: Badged as SPHERE NHMRC applications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F255631-BECC-686C-6AD4-7829BFD2EE59}"/>
              </a:ext>
            </a:extLst>
          </p:cNvPr>
          <p:cNvSpPr txBox="1">
            <a:spLocks/>
          </p:cNvSpPr>
          <p:nvPr/>
        </p:nvSpPr>
        <p:spPr>
          <a:xfrm>
            <a:off x="221996" y="1503680"/>
            <a:ext cx="10263124" cy="39300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600" dirty="0">
                <a:latin typeface="Aptos (Body)"/>
              </a:rPr>
              <a:t>SPHERE/NHMRC 2024 Collaborations in Health Services Research Grant Project Submission: </a:t>
            </a:r>
          </a:p>
          <a:p>
            <a:pPr lvl="1"/>
            <a:r>
              <a:rPr lang="en-US" sz="1600" dirty="0">
                <a:latin typeface="Aptos (Body)"/>
              </a:rPr>
              <a:t>Partners submit a one-page project plan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latin typeface="Aptos (Body)"/>
              </a:rPr>
              <a:t>Project Plan Components: </a:t>
            </a:r>
          </a:p>
          <a:p>
            <a:pPr lvl="1"/>
            <a:r>
              <a:rPr lang="en-US" sz="1600" dirty="0">
                <a:latin typeface="Aptos (Body)"/>
              </a:rPr>
              <a:t>Aim</a:t>
            </a:r>
          </a:p>
          <a:p>
            <a:pPr lvl="1"/>
            <a:r>
              <a:rPr lang="en-US" sz="1600" dirty="0">
                <a:latin typeface="Aptos (Body)"/>
              </a:rPr>
              <a:t>Background</a:t>
            </a:r>
          </a:p>
          <a:p>
            <a:pPr lvl="1"/>
            <a:r>
              <a:rPr lang="en-US" sz="1600" dirty="0">
                <a:latin typeface="Aptos (Body)"/>
              </a:rPr>
              <a:t>Collaboration partners (SPHERE can assist in finding partners)</a:t>
            </a:r>
          </a:p>
          <a:p>
            <a:pPr lvl="1"/>
            <a:r>
              <a:rPr lang="en-US" sz="1600" dirty="0">
                <a:latin typeface="Aptos (Body)"/>
              </a:rPr>
              <a:t>Research plan</a:t>
            </a:r>
          </a:p>
          <a:p>
            <a:pPr lvl="1"/>
            <a:r>
              <a:rPr lang="en-US" sz="1600" dirty="0">
                <a:latin typeface="Aptos (Body)"/>
              </a:rPr>
              <a:t>Timeline (including Gantt chart)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ptos (Body)"/>
              </a:rPr>
              <a:t>You can submit multiple projects to bolster your stream to include under a SPHERE facilitated bundle.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latin typeface="Aptos (Body)"/>
              </a:rPr>
              <a:t>Please note the following project details: </a:t>
            </a:r>
          </a:p>
          <a:p>
            <a:pPr lvl="1"/>
            <a:r>
              <a:rPr lang="en-US" sz="1600" dirty="0">
                <a:latin typeface="Aptos (Body)"/>
              </a:rPr>
              <a:t>Duration of NHMRC grant: 2 years (please make sure your project can fit into this timeframe)</a:t>
            </a:r>
          </a:p>
          <a:p>
            <a:pPr lvl="1"/>
            <a:r>
              <a:rPr lang="en-US" sz="1600" dirty="0">
                <a:latin typeface="Aptos (Body)"/>
              </a:rPr>
              <a:t>Funding range that you can request for your project: $100,000 - $200,000 per project. The request for funding a bundle of five projects is up to $1,000,000</a:t>
            </a:r>
          </a:p>
          <a:p>
            <a:endParaRPr lang="en-AU" sz="1600" dirty="0">
              <a:latin typeface="Aptos (Body)"/>
            </a:endParaRPr>
          </a:p>
        </p:txBody>
      </p:sp>
    </p:spTree>
    <p:extLst>
      <p:ext uri="{BB962C8B-B14F-4D97-AF65-F5344CB8AC3E}">
        <p14:creationId xmlns:p14="http://schemas.microsoft.com/office/powerpoint/2010/main" val="40722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648F-E2A3-C53B-9BFA-CCFD57A4CB00}"/>
              </a:ext>
            </a:extLst>
          </p:cNvPr>
          <p:cNvSpPr txBox="1">
            <a:spLocks/>
          </p:cNvSpPr>
          <p:nvPr/>
        </p:nvSpPr>
        <p:spPr>
          <a:xfrm>
            <a:off x="519658" y="253999"/>
            <a:ext cx="11621206" cy="162452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AU" sz="5400" dirty="0">
                <a:solidFill>
                  <a:schemeClr val="bg1"/>
                </a:solidFill>
              </a:rPr>
              <a:t>Bundle Formation: Objectives </a:t>
            </a:r>
            <a:br>
              <a:rPr lang="en-AU" sz="5400" dirty="0">
                <a:solidFill>
                  <a:schemeClr val="bg1"/>
                </a:solidFill>
              </a:rPr>
            </a:br>
            <a:r>
              <a:rPr lang="en-AU" sz="5400" dirty="0">
                <a:solidFill>
                  <a:schemeClr val="bg1"/>
                </a:solidFill>
              </a:rPr>
              <a:t>and Structure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C2C9B14-39D8-50DC-B80B-43B62610B4E2}"/>
              </a:ext>
            </a:extLst>
          </p:cNvPr>
          <p:cNvSpPr txBox="1">
            <a:spLocks/>
          </p:cNvSpPr>
          <p:nvPr/>
        </p:nvSpPr>
        <p:spPr>
          <a:xfrm>
            <a:off x="357266" y="1848039"/>
            <a:ext cx="11477468" cy="37486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Objective</a:t>
            </a:r>
            <a:r>
              <a:rPr lang="en-US" dirty="0"/>
              <a:t>: To bundle projects and use the SPHERE badge to submit to NHMRC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Key points:</a:t>
            </a:r>
          </a:p>
          <a:p>
            <a:pPr lvl="1"/>
            <a:r>
              <a:rPr lang="en-US" sz="2500" dirty="0"/>
              <a:t>SPHERE will combine (bundle) </a:t>
            </a:r>
            <a:r>
              <a:rPr lang="en-US" sz="2500" b="1" dirty="0"/>
              <a:t>5 projects </a:t>
            </a:r>
            <a:r>
              <a:rPr lang="en-US" sz="2500" dirty="0"/>
              <a:t>under an umbrella to submit as a grant application to the NHMRC </a:t>
            </a:r>
          </a:p>
          <a:p>
            <a:pPr lvl="1"/>
            <a:r>
              <a:rPr lang="en-US" sz="2500" dirty="0"/>
              <a:t>Bundling strategy will be flexible and determined based on the one-page applications received. </a:t>
            </a:r>
          </a:p>
          <a:p>
            <a:pPr lvl="1"/>
            <a:r>
              <a:rPr lang="en-US" sz="2500" dirty="0"/>
              <a:t>Consider various approaches to create the most effective bundle structures.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075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91AB-2CD2-957A-6446-2402E8E88C9A}"/>
              </a:ext>
            </a:extLst>
          </p:cNvPr>
          <p:cNvSpPr txBox="1">
            <a:spLocks/>
          </p:cNvSpPr>
          <p:nvPr/>
        </p:nvSpPr>
        <p:spPr>
          <a:xfrm>
            <a:off x="508000" y="-228600"/>
            <a:ext cx="10529356" cy="15824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AU" sz="5400" dirty="0">
                <a:solidFill>
                  <a:schemeClr val="bg1"/>
                </a:solidFill>
              </a:rPr>
              <a:t>Potential Bundle Formations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FC4A01-33E6-64FE-BF11-A9B82D961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10867"/>
              </p:ext>
            </p:extLst>
          </p:nvPr>
        </p:nvGraphicFramePr>
        <p:xfrm>
          <a:off x="241300" y="1059184"/>
          <a:ext cx="11709400" cy="423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680">
                  <a:extLst>
                    <a:ext uri="{9D8B030D-6E8A-4147-A177-3AD203B41FA5}">
                      <a16:colId xmlns:a16="http://schemas.microsoft.com/office/drawing/2014/main" val="1374808347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2787121310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3639819922"/>
                    </a:ext>
                  </a:extLst>
                </a:gridCol>
              </a:tblGrid>
              <a:tr h="4234176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Themes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Aboriginal Health and Wellbeing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Age and Ageing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Cancer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Cardiac and Vascular Health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Child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UnLimited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(Kids to Adults)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Diabetes, Obesity and Metabolic Disease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Early Life Determinants of Health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Maternal and Women's Health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Musculoskeletal Health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Neuroscience, Mental Health and Addiction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Palliative Care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Platforms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</a:rPr>
                        <a:t>Healthy Populations and Environments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</a:rPr>
                        <a:t>Clinical Trials and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</a:rPr>
                        <a:t>Implementation Science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</a:rPr>
                        <a:t>Innovation and Industry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</a:rPr>
                        <a:t>Knowledge Translation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Partnerships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Randwick Health and Innovation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St Vincent's Health Innovation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University of Technology Sydney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Liverpool Health and Academic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Sydney Health Partners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NSW Regional Health Partners</a:t>
                      </a:r>
                    </a:p>
                    <a:p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219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26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26543-1BED-F772-763E-F4985C8D134C}"/>
              </a:ext>
            </a:extLst>
          </p:cNvPr>
          <p:cNvSpPr txBox="1">
            <a:spLocks/>
          </p:cNvSpPr>
          <p:nvPr/>
        </p:nvSpPr>
        <p:spPr>
          <a:xfrm>
            <a:off x="312824" y="-262511"/>
            <a:ext cx="11018520" cy="14344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bg1"/>
                </a:solidFill>
              </a:rPr>
              <a:t>SPHERE's Role in the 2024 NHMRC 2024 Collaborations in Health Services Research grant</a:t>
            </a:r>
            <a:endParaRPr lang="en-AU" sz="35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02F44-5C11-0C99-4D00-98AD5B73D41A}"/>
              </a:ext>
            </a:extLst>
          </p:cNvPr>
          <p:cNvSpPr txBox="1">
            <a:spLocks/>
          </p:cNvSpPr>
          <p:nvPr/>
        </p:nvSpPr>
        <p:spPr>
          <a:xfrm>
            <a:off x="312824" y="1281912"/>
            <a:ext cx="11537858" cy="41191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AU" sz="1800" dirty="0"/>
              <a:t>Bundle formation – badged as a SPHERE NHMRC application: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As described SPHERE will bundle projects under Precincts, Platforms, or Themes based on what is received form the one-page project plans – badged as a SPHERE application.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Notification: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Applicants will be informed of their project's inclusion in a bundle by either Friday, 26</a:t>
            </a:r>
            <a:r>
              <a:rPr lang="en-US" sz="1800" baseline="30000" dirty="0"/>
              <a:t>th</a:t>
            </a:r>
            <a:r>
              <a:rPr lang="en-US" sz="1800" dirty="0"/>
              <a:t> July or latest Monday, 29</a:t>
            </a:r>
            <a:r>
              <a:rPr lang="en-US" sz="1800" baseline="30000" dirty="0"/>
              <a:t>th</a:t>
            </a:r>
            <a:r>
              <a:rPr lang="en-US" sz="1800" dirty="0"/>
              <a:t> July 2024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1800" dirty="0"/>
              <a:t>Leadership: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Applicants can self-nominate for a CIA role once a bundle is formed. Or SPHERE executive will try to identify/locate/nominate a Chief Investigator A (CIA) for the bundle.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CIA should have experience and be comfortable to lead a group of different projects within a bundle </a:t>
            </a:r>
            <a:r>
              <a:rPr lang="en-US" sz="1800" b="1" dirty="0"/>
              <a:t>and will be responsible for the NHMRC grant submission and reporting.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The maximum number of Chief investigators allowed on a 2024 Collaborations in Health Services Research application is 10 (including Health Service and Consumer Representatives).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The maximum number of AIs to be included is 10 on each bundle (not on each project). 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40470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D863A-93F8-2B97-CF32-E23B4C574AC8}"/>
              </a:ext>
            </a:extLst>
          </p:cNvPr>
          <p:cNvSpPr txBox="1">
            <a:spLocks/>
          </p:cNvSpPr>
          <p:nvPr/>
        </p:nvSpPr>
        <p:spPr>
          <a:xfrm>
            <a:off x="586740" y="-8993"/>
            <a:ext cx="11018520" cy="14344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bg1"/>
                </a:solidFill>
              </a:rPr>
              <a:t>SPHERE's Role in the 2024 NHMRC 2024 Collaborations in Health Services Research grant</a:t>
            </a:r>
            <a:endParaRPr lang="en-AU" sz="35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84396-066D-A81E-A77C-A9D7A5DB634D}"/>
              </a:ext>
            </a:extLst>
          </p:cNvPr>
          <p:cNvSpPr txBox="1">
            <a:spLocks/>
          </p:cNvSpPr>
          <p:nvPr/>
        </p:nvSpPr>
        <p:spPr>
          <a:xfrm>
            <a:off x="457200" y="179844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buFont typeface="+mj-lt"/>
              <a:buAutoNum type="arabicPeriod" startAt="4"/>
            </a:pPr>
            <a:r>
              <a:rPr lang="en-AU" sz="2200" dirty="0"/>
              <a:t>Partnership Facilitation: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SPHERE will be able to assist projects to find partners to include on their projects where possible.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the SPHERE team can help connect applicants with SPHERE members or Partners inside &amp; outside the SPHERE network who may be interested in similar themes/topics. 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97738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19DE1-1B40-F0C5-54BB-DD14590B35A1}"/>
              </a:ext>
            </a:extLst>
          </p:cNvPr>
          <p:cNvSpPr txBox="1">
            <a:spLocks/>
          </p:cNvSpPr>
          <p:nvPr/>
        </p:nvSpPr>
        <p:spPr>
          <a:xfrm>
            <a:off x="564526" y="374752"/>
            <a:ext cx="10038819" cy="14540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NHMRC Submission Pathways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B811-1F0E-4FC7-E34B-135DBC31B4C1}"/>
              </a:ext>
            </a:extLst>
          </p:cNvPr>
          <p:cNvSpPr txBox="1">
            <a:spLocks/>
          </p:cNvSpPr>
          <p:nvPr/>
        </p:nvSpPr>
        <p:spPr>
          <a:xfrm>
            <a:off x="357889" y="1372851"/>
            <a:ext cx="11834111" cy="36392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romanUcPeriod"/>
            </a:pPr>
            <a:r>
              <a:rPr lang="en-AU" sz="2000" b="1" dirty="0"/>
              <a:t>SPHERE/</a:t>
            </a:r>
            <a:r>
              <a:rPr lang="en-US" sz="2000" b="1" dirty="0"/>
              <a:t>2024 NHMRC 2024 Collaborations in Health Services Research grant </a:t>
            </a:r>
            <a:r>
              <a:rPr lang="en-AU" sz="2000" b="1" dirty="0"/>
              <a:t>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We will attempt to bundle your project with four similar projects or within themes, platforms or precincts. </a:t>
            </a:r>
            <a:r>
              <a:rPr lang="en-US" b="1" dirty="0"/>
              <a:t>Please note that inclusion in a bundle cannot be guaranteed if a partner can not be identified in the available time</a:t>
            </a:r>
            <a:r>
              <a:rPr lang="en-US" dirty="0"/>
              <a:t>.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sz="2000" b="1" dirty="0"/>
              <a:t>Complete partnership applications</a:t>
            </a:r>
          </a:p>
          <a:p>
            <a:pPr marL="971550" lvl="1" indent="-514350">
              <a:buFont typeface="+mj-lt"/>
              <a:buAutoNum type="alphaLcParenR" startAt="2"/>
            </a:pPr>
            <a:r>
              <a:rPr lang="en-US" dirty="0"/>
              <a:t>You have a complete compilation of </a:t>
            </a:r>
            <a:r>
              <a:rPr lang="en-US" b="1" dirty="0"/>
              <a:t>five </a:t>
            </a:r>
            <a:r>
              <a:rPr lang="en-US" dirty="0"/>
              <a:t>projects, and you are looking for SPHERE endorsement and agree to submit your NHMRC application under the SPHERE banner.</a:t>
            </a:r>
          </a:p>
          <a:p>
            <a:pPr marL="971550" lvl="1" indent="-514350">
              <a:buFont typeface="+mj-lt"/>
              <a:buAutoNum type="alphaLcParenR" startAt="2"/>
            </a:pPr>
            <a:endParaRPr lang="en-US" dirty="0"/>
          </a:p>
          <a:p>
            <a:pPr lvl="1"/>
            <a:r>
              <a:rPr lang="en-US" b="1" dirty="0">
                <a:solidFill>
                  <a:schemeClr val="bg1"/>
                </a:solidFill>
              </a:rPr>
              <a:t>Letters of support and funding for applications stemming from Streams I and II will be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provided by SPHERE executive.</a:t>
            </a:r>
          </a:p>
          <a:p>
            <a:pPr marL="971550" lvl="1" indent="-514350">
              <a:buFont typeface="+mj-lt"/>
              <a:buAutoNum type="alphaLcParenR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0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4548-A03F-ABBE-8698-BB7F68CE53A9}"/>
              </a:ext>
            </a:extLst>
          </p:cNvPr>
          <p:cNvSpPr txBox="1">
            <a:spLocks/>
          </p:cNvSpPr>
          <p:nvPr/>
        </p:nvSpPr>
        <p:spPr>
          <a:xfrm>
            <a:off x="560993" y="170121"/>
            <a:ext cx="11828970" cy="14540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bg1"/>
                </a:solidFill>
              </a:rPr>
              <a:t>Why Partner with SPHERE for 2024 Collaborations in Health Services Research grant?</a:t>
            </a:r>
            <a:endParaRPr lang="en-AU" sz="35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A7779-BD74-28A2-DF28-B912EDA3B80D}"/>
              </a:ext>
            </a:extLst>
          </p:cNvPr>
          <p:cNvSpPr txBox="1">
            <a:spLocks/>
          </p:cNvSpPr>
          <p:nvPr/>
        </p:nvSpPr>
        <p:spPr>
          <a:xfrm>
            <a:off x="560993" y="1868432"/>
            <a:ext cx="12191695" cy="36392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Key Benefits:</a:t>
            </a:r>
          </a:p>
          <a:p>
            <a:pPr>
              <a:buFont typeface="+mj-lt"/>
              <a:buAutoNum type="arabicPeriod"/>
            </a:pPr>
            <a:r>
              <a:rPr lang="en-US" sz="2000" b="1" i="1" dirty="0"/>
              <a:t>Increased collaboration: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Access to a wider network of researchers and institutions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Opportunity to work with experts across different precincts and platforms</a:t>
            </a:r>
          </a:p>
          <a:p>
            <a:pPr>
              <a:buFont typeface="+mj-lt"/>
              <a:buAutoNum type="arabicPeriod"/>
            </a:pPr>
            <a:r>
              <a:rPr lang="en-US" sz="2000" b="1" i="1" dirty="0"/>
              <a:t>Enhanced opportunity for grant success: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Benefit from the strength of bundled applications</a:t>
            </a:r>
          </a:p>
          <a:p>
            <a:pPr>
              <a:buFont typeface="+mj-lt"/>
              <a:buAutoNum type="arabicPeriod"/>
            </a:pPr>
            <a:r>
              <a:rPr lang="en-US" sz="2000" b="1" i="1" dirty="0"/>
              <a:t>Resource Optimisation: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Share resources and expertise across bundled projects</a:t>
            </a:r>
          </a:p>
          <a:p>
            <a:pPr>
              <a:buFont typeface="+mj-lt"/>
              <a:buAutoNum type="arabicPeriod"/>
            </a:pPr>
            <a:r>
              <a:rPr lang="en-US" sz="2000" b="1" i="1" dirty="0"/>
              <a:t>Broader Impact: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Contribute to larger-scale health service improvements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Increase the potential for translational outcomes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571500" indent="-571500">
              <a:buFont typeface="+mj-lt"/>
              <a:buAutoNum type="romanUcPeriod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9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idulu Budyari Gumal">
      <a:dk1>
        <a:srgbClr val="000000"/>
      </a:dk1>
      <a:lt1>
        <a:srgbClr val="FFFFFF"/>
      </a:lt1>
      <a:dk2>
        <a:srgbClr val="00A8A8"/>
      </a:dk2>
      <a:lt2>
        <a:srgbClr val="E7E6E6"/>
      </a:lt2>
      <a:accent1>
        <a:srgbClr val="E36A5D"/>
      </a:accent1>
      <a:accent2>
        <a:srgbClr val="96CA93"/>
      </a:accent2>
      <a:accent3>
        <a:srgbClr val="A5A5A5"/>
      </a:accent3>
      <a:accent4>
        <a:srgbClr val="4DA545"/>
      </a:accent4>
      <a:accent5>
        <a:srgbClr val="919191"/>
      </a:accent5>
      <a:accent6>
        <a:srgbClr val="CACACA"/>
      </a:accent6>
      <a:hlink>
        <a:srgbClr val="00A8A8"/>
      </a:hlink>
      <a:folHlink>
        <a:srgbClr val="4A9B4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H049_PPT Template" id="{D1921DCC-92D8-094F-AE36-691075D3F090}" vid="{DD7E0CC6-FB53-EB48-ACEA-7ABE052F87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99ea89-5c13-48eb-845d-be6556360cec" xsi:nil="true"/>
    <lcf76f155ced4ddcb4097134ff3c332f xmlns="21947d5c-9949-41a4-93d8-721ab553fe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EA05C49260DC448D4521D23A317B54" ma:contentTypeVersion="15" ma:contentTypeDescription="Create a new document." ma:contentTypeScope="" ma:versionID="58575bdf1ade74e855a001b89feff66c">
  <xsd:schema xmlns:xsd="http://www.w3.org/2001/XMLSchema" xmlns:xs="http://www.w3.org/2001/XMLSchema" xmlns:p="http://schemas.microsoft.com/office/2006/metadata/properties" xmlns:ns2="21947d5c-9949-41a4-93d8-721ab553fee5" xmlns:ns3="8199ea89-5c13-48eb-845d-be6556360cec" targetNamespace="http://schemas.microsoft.com/office/2006/metadata/properties" ma:root="true" ma:fieldsID="3346b4b39be1d480c4b43a12c035ca46" ns2:_="" ns3:_="">
    <xsd:import namespace="21947d5c-9949-41a4-93d8-721ab553fee5"/>
    <xsd:import namespace="8199ea89-5c13-48eb-845d-be6556360c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47d5c-9949-41a4-93d8-721ab553fe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b026aac-6b52-4d7e-a64d-f3ee90946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9ea89-5c13-48eb-845d-be6556360ce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a617b2e-ef80-49f5-99d6-09ba7b4a90d6}" ma:internalName="TaxCatchAll" ma:showField="CatchAllData" ma:web="8199ea89-5c13-48eb-845d-be6556360c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2EE781-5527-42D7-835B-1E96B08C6721}">
  <ds:schemaRefs>
    <ds:schemaRef ds:uri="http://schemas.microsoft.com/office/2006/metadata/properties"/>
    <ds:schemaRef ds:uri="http://schemas.microsoft.com/office/infopath/2007/PartnerControls"/>
    <ds:schemaRef ds:uri="8199ea89-5c13-48eb-845d-be6556360cec"/>
    <ds:schemaRef ds:uri="21947d5c-9949-41a4-93d8-721ab553fee5"/>
  </ds:schemaRefs>
</ds:datastoreItem>
</file>

<file path=customXml/itemProps2.xml><?xml version="1.0" encoding="utf-8"?>
<ds:datastoreItem xmlns:ds="http://schemas.openxmlformats.org/officeDocument/2006/customXml" ds:itemID="{CF98A71D-EB8E-4E14-BA9C-CC906F67C3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7E5494-6127-4412-B4C5-574CA45A6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947d5c-9949-41a4-93d8-721ab553fee5"/>
    <ds:schemaRef ds:uri="8199ea89-5c13-48eb-845d-be6556360c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853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 (Body)</vt:lpstr>
      <vt:lpstr>Aptos Display (Headings)</vt:lpstr>
      <vt:lpstr>Arial</vt:lpstr>
      <vt:lpstr>Brandon Grotesque Light</vt:lpstr>
      <vt:lpstr>Calibri</vt:lpstr>
      <vt:lpstr>Calibri Light</vt:lpstr>
      <vt:lpstr>Wingdings</vt:lpstr>
      <vt:lpstr>Office Theme</vt:lpstr>
      <vt:lpstr>SPHERE/NHMRC 2024 Collaborations in Health Services Research Grant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Greig</dc:creator>
  <cp:lastModifiedBy>Brigitte Gerstl</cp:lastModifiedBy>
  <cp:revision>10</cp:revision>
  <dcterms:created xsi:type="dcterms:W3CDTF">2019-11-10T23:20:20Z</dcterms:created>
  <dcterms:modified xsi:type="dcterms:W3CDTF">2024-07-19T04:01:21Z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0x010100F1EA05C49260DC448D4521D23A317B54</vt:lpwstr>
  </property>
</Properties>
</file>